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8" r:id="rId3"/>
    <p:sldId id="260" r:id="rId4"/>
    <p:sldId id="2447" r:id="rId5"/>
    <p:sldId id="2448" r:id="rId6"/>
    <p:sldId id="2449" r:id="rId7"/>
    <p:sldId id="2459" r:id="rId8"/>
    <p:sldId id="2451" r:id="rId9"/>
    <p:sldId id="2452" r:id="rId10"/>
    <p:sldId id="2453" r:id="rId11"/>
    <p:sldId id="2460" r:id="rId12"/>
    <p:sldId id="2461" r:id="rId13"/>
    <p:sldId id="2462" r:id="rId14"/>
    <p:sldId id="2463" r:id="rId15"/>
    <p:sldId id="2458" r:id="rId16"/>
    <p:sldId id="2464" r:id="rId17"/>
    <p:sldId id="2465" r:id="rId18"/>
    <p:sldId id="2466" r:id="rId19"/>
    <p:sldId id="2467" r:id="rId20"/>
    <p:sldId id="2468" r:id="rId21"/>
    <p:sldId id="2469" r:id="rId22"/>
    <p:sldId id="2470" r:id="rId23"/>
    <p:sldId id="2471" r:id="rId24"/>
    <p:sldId id="2472" r:id="rId25"/>
    <p:sldId id="2473" r:id="rId26"/>
    <p:sldId id="2474" r:id="rId27"/>
    <p:sldId id="2475" r:id="rId2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0C4F33-B505-AAAD-F5E9-6B0D810C7A3A}" name="Margreet de Roover" initials="MR" userId="S::p70710588@windesheim.nl::10eb1b63-1474-4972-941b-5ba5c16e20f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447" autoAdjust="0"/>
  </p:normalViewPr>
  <p:slideViewPr>
    <p:cSldViewPr snapToGrid="0">
      <p:cViewPr varScale="1">
        <p:scale>
          <a:sx n="56" d="100"/>
          <a:sy n="56" d="100"/>
        </p:scale>
        <p:origin x="1000" y="44"/>
      </p:cViewPr>
      <p:guideLst/>
    </p:cSldViewPr>
  </p:slideViewPr>
  <p:notesTextViewPr>
    <p:cViewPr>
      <p:scale>
        <a:sx n="1" d="1"/>
        <a:sy n="1" d="1"/>
      </p:scale>
      <p:origin x="0" y="0"/>
    </p:cViewPr>
  </p:notesTextViewPr>
  <p:sorterViewPr>
    <p:cViewPr varScale="1">
      <p:scale>
        <a:sx n="100" d="100"/>
        <a:sy n="100" d="100"/>
      </p:scale>
      <p:origin x="0" y="-29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greet de Roover" userId="10eb1b63-1474-4972-941b-5ba5c16e20f3" providerId="ADAL" clId="{BC81E3C9-5B21-4DA3-898C-004B558AC7C7}"/>
    <pc:docChg chg="custSel delSld modSld">
      <pc:chgData name="Margreet de Roover" userId="10eb1b63-1474-4972-941b-5ba5c16e20f3" providerId="ADAL" clId="{BC81E3C9-5B21-4DA3-898C-004B558AC7C7}" dt="2026-02-16T18:42:34.734" v="33" actId="478"/>
      <pc:docMkLst>
        <pc:docMk/>
      </pc:docMkLst>
      <pc:sldChg chg="del">
        <pc:chgData name="Margreet de Roover" userId="10eb1b63-1474-4972-941b-5ba5c16e20f3" providerId="ADAL" clId="{BC81E3C9-5B21-4DA3-898C-004B558AC7C7}" dt="2026-02-16T18:41:01.207" v="0" actId="47"/>
        <pc:sldMkLst>
          <pc:docMk/>
          <pc:sldMk cId="3051133863" sldId="257"/>
        </pc:sldMkLst>
      </pc:sldChg>
      <pc:sldChg chg="delSp mod">
        <pc:chgData name="Margreet de Roover" userId="10eb1b63-1474-4972-941b-5ba5c16e20f3" providerId="ADAL" clId="{BC81E3C9-5B21-4DA3-898C-004B558AC7C7}" dt="2026-02-16T18:41:09.582" v="7" actId="478"/>
        <pc:sldMkLst>
          <pc:docMk/>
          <pc:sldMk cId="2916107290" sldId="258"/>
        </pc:sldMkLst>
        <pc:picChg chg="del">
          <ac:chgData name="Margreet de Roover" userId="10eb1b63-1474-4972-941b-5ba5c16e20f3" providerId="ADAL" clId="{BC81E3C9-5B21-4DA3-898C-004B558AC7C7}" dt="2026-02-16T18:41:09.582" v="7" actId="478"/>
          <ac:picMkLst>
            <pc:docMk/>
            <pc:sldMk cId="2916107290" sldId="258"/>
            <ac:picMk id="4" creationId="{587152F9-D99C-8350-EED3-635ED2900E2C}"/>
          </ac:picMkLst>
        </pc:picChg>
      </pc:sldChg>
      <pc:sldChg chg="del">
        <pc:chgData name="Margreet de Roover" userId="10eb1b63-1474-4972-941b-5ba5c16e20f3" providerId="ADAL" clId="{BC81E3C9-5B21-4DA3-898C-004B558AC7C7}" dt="2026-02-16T18:41:02.282" v="1" actId="47"/>
        <pc:sldMkLst>
          <pc:docMk/>
          <pc:sldMk cId="158666210" sldId="259"/>
        </pc:sldMkLst>
      </pc:sldChg>
      <pc:sldChg chg="delSp mod">
        <pc:chgData name="Margreet de Roover" userId="10eb1b63-1474-4972-941b-5ba5c16e20f3" providerId="ADAL" clId="{BC81E3C9-5B21-4DA3-898C-004B558AC7C7}" dt="2026-02-16T18:41:11.778" v="8" actId="478"/>
        <pc:sldMkLst>
          <pc:docMk/>
          <pc:sldMk cId="1320104437" sldId="260"/>
        </pc:sldMkLst>
        <pc:picChg chg="del">
          <ac:chgData name="Margreet de Roover" userId="10eb1b63-1474-4972-941b-5ba5c16e20f3" providerId="ADAL" clId="{BC81E3C9-5B21-4DA3-898C-004B558AC7C7}" dt="2026-02-16T18:41:11.778" v="8" actId="478"/>
          <ac:picMkLst>
            <pc:docMk/>
            <pc:sldMk cId="1320104437" sldId="260"/>
            <ac:picMk id="4" creationId="{180FE1F6-7B29-ED36-8E21-DE069AE95F8F}"/>
          </ac:picMkLst>
        </pc:picChg>
      </pc:sldChg>
      <pc:sldChg chg="del">
        <pc:chgData name="Margreet de Roover" userId="10eb1b63-1474-4972-941b-5ba5c16e20f3" providerId="ADAL" clId="{BC81E3C9-5B21-4DA3-898C-004B558AC7C7}" dt="2026-02-16T18:41:03.496" v="3" actId="47"/>
        <pc:sldMkLst>
          <pc:docMk/>
          <pc:sldMk cId="1022521837" sldId="261"/>
        </pc:sldMkLst>
      </pc:sldChg>
      <pc:sldChg chg="del">
        <pc:chgData name="Margreet de Roover" userId="10eb1b63-1474-4972-941b-5ba5c16e20f3" providerId="ADAL" clId="{BC81E3C9-5B21-4DA3-898C-004B558AC7C7}" dt="2026-02-16T18:41:02.898" v="2" actId="47"/>
        <pc:sldMkLst>
          <pc:docMk/>
          <pc:sldMk cId="4246952148" sldId="262"/>
        </pc:sldMkLst>
      </pc:sldChg>
      <pc:sldChg chg="del">
        <pc:chgData name="Margreet de Roover" userId="10eb1b63-1474-4972-941b-5ba5c16e20f3" providerId="ADAL" clId="{BC81E3C9-5B21-4DA3-898C-004B558AC7C7}" dt="2026-02-16T18:41:05.947" v="4" actId="47"/>
        <pc:sldMkLst>
          <pc:docMk/>
          <pc:sldMk cId="3943228863" sldId="263"/>
        </pc:sldMkLst>
      </pc:sldChg>
      <pc:sldChg chg="del">
        <pc:chgData name="Margreet de Roover" userId="10eb1b63-1474-4972-941b-5ba5c16e20f3" providerId="ADAL" clId="{BC81E3C9-5B21-4DA3-898C-004B558AC7C7}" dt="2026-02-16T18:41:06.827" v="5" actId="47"/>
        <pc:sldMkLst>
          <pc:docMk/>
          <pc:sldMk cId="2200984027" sldId="264"/>
        </pc:sldMkLst>
      </pc:sldChg>
      <pc:sldChg chg="del">
        <pc:chgData name="Margreet de Roover" userId="10eb1b63-1474-4972-941b-5ba5c16e20f3" providerId="ADAL" clId="{BC81E3C9-5B21-4DA3-898C-004B558AC7C7}" dt="2026-02-16T18:41:07.490" v="6" actId="47"/>
        <pc:sldMkLst>
          <pc:docMk/>
          <pc:sldMk cId="1539246446" sldId="265"/>
        </pc:sldMkLst>
      </pc:sldChg>
      <pc:sldChg chg="delSp mod">
        <pc:chgData name="Margreet de Roover" userId="10eb1b63-1474-4972-941b-5ba5c16e20f3" providerId="ADAL" clId="{BC81E3C9-5B21-4DA3-898C-004B558AC7C7}" dt="2026-02-16T18:41:13.609" v="9" actId="478"/>
        <pc:sldMkLst>
          <pc:docMk/>
          <pc:sldMk cId="1728344913" sldId="2447"/>
        </pc:sldMkLst>
        <pc:picChg chg="del">
          <ac:chgData name="Margreet de Roover" userId="10eb1b63-1474-4972-941b-5ba5c16e20f3" providerId="ADAL" clId="{BC81E3C9-5B21-4DA3-898C-004B558AC7C7}" dt="2026-02-16T18:41:13.609" v="9" actId="478"/>
          <ac:picMkLst>
            <pc:docMk/>
            <pc:sldMk cId="1728344913" sldId="2447"/>
            <ac:picMk id="2" creationId="{F3FC8553-0B7A-79E3-6406-437920DC6D5F}"/>
          </ac:picMkLst>
        </pc:picChg>
      </pc:sldChg>
      <pc:sldChg chg="delSp mod">
        <pc:chgData name="Margreet de Roover" userId="10eb1b63-1474-4972-941b-5ba5c16e20f3" providerId="ADAL" clId="{BC81E3C9-5B21-4DA3-898C-004B558AC7C7}" dt="2026-02-16T18:41:16.029" v="10" actId="478"/>
        <pc:sldMkLst>
          <pc:docMk/>
          <pc:sldMk cId="664428560" sldId="2448"/>
        </pc:sldMkLst>
        <pc:picChg chg="del">
          <ac:chgData name="Margreet de Roover" userId="10eb1b63-1474-4972-941b-5ba5c16e20f3" providerId="ADAL" clId="{BC81E3C9-5B21-4DA3-898C-004B558AC7C7}" dt="2026-02-16T18:41:16.029" v="10" actId="478"/>
          <ac:picMkLst>
            <pc:docMk/>
            <pc:sldMk cId="664428560" sldId="2448"/>
            <ac:picMk id="2" creationId="{451BDA78-F7BC-6CB4-2F54-156EFC7CE9E5}"/>
          </ac:picMkLst>
        </pc:picChg>
      </pc:sldChg>
      <pc:sldChg chg="delSp mod">
        <pc:chgData name="Margreet de Roover" userId="10eb1b63-1474-4972-941b-5ba5c16e20f3" providerId="ADAL" clId="{BC81E3C9-5B21-4DA3-898C-004B558AC7C7}" dt="2026-02-16T18:41:19.251" v="11" actId="478"/>
        <pc:sldMkLst>
          <pc:docMk/>
          <pc:sldMk cId="1872424744" sldId="2449"/>
        </pc:sldMkLst>
        <pc:picChg chg="del">
          <ac:chgData name="Margreet de Roover" userId="10eb1b63-1474-4972-941b-5ba5c16e20f3" providerId="ADAL" clId="{BC81E3C9-5B21-4DA3-898C-004B558AC7C7}" dt="2026-02-16T18:41:19.251" v="11" actId="478"/>
          <ac:picMkLst>
            <pc:docMk/>
            <pc:sldMk cId="1872424744" sldId="2449"/>
            <ac:picMk id="2" creationId="{BFBDAEB7-501F-1946-F233-48CDC5B9D613}"/>
          </ac:picMkLst>
        </pc:picChg>
      </pc:sldChg>
      <pc:sldChg chg="delSp mod">
        <pc:chgData name="Margreet de Roover" userId="10eb1b63-1474-4972-941b-5ba5c16e20f3" providerId="ADAL" clId="{BC81E3C9-5B21-4DA3-898C-004B558AC7C7}" dt="2026-02-16T18:41:53.428" v="13" actId="478"/>
        <pc:sldMkLst>
          <pc:docMk/>
          <pc:sldMk cId="3821770133" sldId="2451"/>
        </pc:sldMkLst>
        <pc:picChg chg="del">
          <ac:chgData name="Margreet de Roover" userId="10eb1b63-1474-4972-941b-5ba5c16e20f3" providerId="ADAL" clId="{BC81E3C9-5B21-4DA3-898C-004B558AC7C7}" dt="2026-02-16T18:41:53.428" v="13" actId="478"/>
          <ac:picMkLst>
            <pc:docMk/>
            <pc:sldMk cId="3821770133" sldId="2451"/>
            <ac:picMk id="2" creationId="{252A1BEE-DB14-B5C7-FC77-1CD658622AC4}"/>
          </ac:picMkLst>
        </pc:picChg>
      </pc:sldChg>
      <pc:sldChg chg="delSp mod">
        <pc:chgData name="Margreet de Roover" userId="10eb1b63-1474-4972-941b-5ba5c16e20f3" providerId="ADAL" clId="{BC81E3C9-5B21-4DA3-898C-004B558AC7C7}" dt="2026-02-16T18:41:55.337" v="14" actId="478"/>
        <pc:sldMkLst>
          <pc:docMk/>
          <pc:sldMk cId="1285386249" sldId="2452"/>
        </pc:sldMkLst>
        <pc:picChg chg="del">
          <ac:chgData name="Margreet de Roover" userId="10eb1b63-1474-4972-941b-5ba5c16e20f3" providerId="ADAL" clId="{BC81E3C9-5B21-4DA3-898C-004B558AC7C7}" dt="2026-02-16T18:41:55.337" v="14" actId="478"/>
          <ac:picMkLst>
            <pc:docMk/>
            <pc:sldMk cId="1285386249" sldId="2452"/>
            <ac:picMk id="2" creationId="{06B5C291-FF64-DDA5-A1B4-D9B2870CF776}"/>
          </ac:picMkLst>
        </pc:picChg>
      </pc:sldChg>
      <pc:sldChg chg="delSp mod">
        <pc:chgData name="Margreet de Roover" userId="10eb1b63-1474-4972-941b-5ba5c16e20f3" providerId="ADAL" clId="{BC81E3C9-5B21-4DA3-898C-004B558AC7C7}" dt="2026-02-16T18:41:57.443" v="15" actId="478"/>
        <pc:sldMkLst>
          <pc:docMk/>
          <pc:sldMk cId="49616078" sldId="2453"/>
        </pc:sldMkLst>
        <pc:picChg chg="del">
          <ac:chgData name="Margreet de Roover" userId="10eb1b63-1474-4972-941b-5ba5c16e20f3" providerId="ADAL" clId="{BC81E3C9-5B21-4DA3-898C-004B558AC7C7}" dt="2026-02-16T18:41:57.443" v="15" actId="478"/>
          <ac:picMkLst>
            <pc:docMk/>
            <pc:sldMk cId="49616078" sldId="2453"/>
            <ac:picMk id="2" creationId="{11A73FBF-32AE-1451-9E7C-379762C947C7}"/>
          </ac:picMkLst>
        </pc:picChg>
      </pc:sldChg>
      <pc:sldChg chg="delSp mod">
        <pc:chgData name="Margreet de Roover" userId="10eb1b63-1474-4972-941b-5ba5c16e20f3" providerId="ADAL" clId="{BC81E3C9-5B21-4DA3-898C-004B558AC7C7}" dt="2026-02-16T18:42:08.437" v="20" actId="478"/>
        <pc:sldMkLst>
          <pc:docMk/>
          <pc:sldMk cId="1041864137" sldId="2458"/>
        </pc:sldMkLst>
        <pc:picChg chg="del">
          <ac:chgData name="Margreet de Roover" userId="10eb1b63-1474-4972-941b-5ba5c16e20f3" providerId="ADAL" clId="{BC81E3C9-5B21-4DA3-898C-004B558AC7C7}" dt="2026-02-16T18:42:08.437" v="20" actId="478"/>
          <ac:picMkLst>
            <pc:docMk/>
            <pc:sldMk cId="1041864137" sldId="2458"/>
            <ac:picMk id="2" creationId="{A9B3458B-E174-03CC-B797-5AE3530D983A}"/>
          </ac:picMkLst>
        </pc:picChg>
      </pc:sldChg>
      <pc:sldChg chg="delSp mod">
        <pc:chgData name="Margreet de Roover" userId="10eb1b63-1474-4972-941b-5ba5c16e20f3" providerId="ADAL" clId="{BC81E3C9-5B21-4DA3-898C-004B558AC7C7}" dt="2026-02-16T18:41:41.873" v="12" actId="478"/>
        <pc:sldMkLst>
          <pc:docMk/>
          <pc:sldMk cId="422310646" sldId="2459"/>
        </pc:sldMkLst>
        <pc:picChg chg="del">
          <ac:chgData name="Margreet de Roover" userId="10eb1b63-1474-4972-941b-5ba5c16e20f3" providerId="ADAL" clId="{BC81E3C9-5B21-4DA3-898C-004B558AC7C7}" dt="2026-02-16T18:41:41.873" v="12" actId="478"/>
          <ac:picMkLst>
            <pc:docMk/>
            <pc:sldMk cId="422310646" sldId="2459"/>
            <ac:picMk id="2" creationId="{C1F133C2-CF3F-3FF5-310B-8A4C5B6D0748}"/>
          </ac:picMkLst>
        </pc:picChg>
      </pc:sldChg>
      <pc:sldChg chg="delSp mod">
        <pc:chgData name="Margreet de Roover" userId="10eb1b63-1474-4972-941b-5ba5c16e20f3" providerId="ADAL" clId="{BC81E3C9-5B21-4DA3-898C-004B558AC7C7}" dt="2026-02-16T18:42:00.019" v="16" actId="478"/>
        <pc:sldMkLst>
          <pc:docMk/>
          <pc:sldMk cId="3709114143" sldId="2460"/>
        </pc:sldMkLst>
        <pc:picChg chg="del">
          <ac:chgData name="Margreet de Roover" userId="10eb1b63-1474-4972-941b-5ba5c16e20f3" providerId="ADAL" clId="{BC81E3C9-5B21-4DA3-898C-004B558AC7C7}" dt="2026-02-16T18:42:00.019" v="16" actId="478"/>
          <ac:picMkLst>
            <pc:docMk/>
            <pc:sldMk cId="3709114143" sldId="2460"/>
            <ac:picMk id="2" creationId="{5EBF8CCB-5C41-79FE-E264-9FF358FA8C13}"/>
          </ac:picMkLst>
        </pc:picChg>
      </pc:sldChg>
      <pc:sldChg chg="delSp mod">
        <pc:chgData name="Margreet de Roover" userId="10eb1b63-1474-4972-941b-5ba5c16e20f3" providerId="ADAL" clId="{BC81E3C9-5B21-4DA3-898C-004B558AC7C7}" dt="2026-02-16T18:42:01.914" v="17" actId="478"/>
        <pc:sldMkLst>
          <pc:docMk/>
          <pc:sldMk cId="1899955648" sldId="2461"/>
        </pc:sldMkLst>
        <pc:picChg chg="del">
          <ac:chgData name="Margreet de Roover" userId="10eb1b63-1474-4972-941b-5ba5c16e20f3" providerId="ADAL" clId="{BC81E3C9-5B21-4DA3-898C-004B558AC7C7}" dt="2026-02-16T18:42:01.914" v="17" actId="478"/>
          <ac:picMkLst>
            <pc:docMk/>
            <pc:sldMk cId="1899955648" sldId="2461"/>
            <ac:picMk id="2" creationId="{9388BA56-8118-586F-006C-DD4E1F8A6866}"/>
          </ac:picMkLst>
        </pc:picChg>
      </pc:sldChg>
      <pc:sldChg chg="delSp mod">
        <pc:chgData name="Margreet de Roover" userId="10eb1b63-1474-4972-941b-5ba5c16e20f3" providerId="ADAL" clId="{BC81E3C9-5B21-4DA3-898C-004B558AC7C7}" dt="2026-02-16T18:42:03.800" v="18" actId="478"/>
        <pc:sldMkLst>
          <pc:docMk/>
          <pc:sldMk cId="758476536" sldId="2462"/>
        </pc:sldMkLst>
        <pc:picChg chg="del">
          <ac:chgData name="Margreet de Roover" userId="10eb1b63-1474-4972-941b-5ba5c16e20f3" providerId="ADAL" clId="{BC81E3C9-5B21-4DA3-898C-004B558AC7C7}" dt="2026-02-16T18:42:03.800" v="18" actId="478"/>
          <ac:picMkLst>
            <pc:docMk/>
            <pc:sldMk cId="758476536" sldId="2462"/>
            <ac:picMk id="2" creationId="{597D7E23-2750-E3F2-DC9F-73F8CC8EE7E0}"/>
          </ac:picMkLst>
        </pc:picChg>
      </pc:sldChg>
      <pc:sldChg chg="delSp mod">
        <pc:chgData name="Margreet de Roover" userId="10eb1b63-1474-4972-941b-5ba5c16e20f3" providerId="ADAL" clId="{BC81E3C9-5B21-4DA3-898C-004B558AC7C7}" dt="2026-02-16T18:42:06.653" v="19" actId="478"/>
        <pc:sldMkLst>
          <pc:docMk/>
          <pc:sldMk cId="654050897" sldId="2463"/>
        </pc:sldMkLst>
        <pc:picChg chg="del">
          <ac:chgData name="Margreet de Roover" userId="10eb1b63-1474-4972-941b-5ba5c16e20f3" providerId="ADAL" clId="{BC81E3C9-5B21-4DA3-898C-004B558AC7C7}" dt="2026-02-16T18:42:06.653" v="19" actId="478"/>
          <ac:picMkLst>
            <pc:docMk/>
            <pc:sldMk cId="654050897" sldId="2463"/>
            <ac:picMk id="2" creationId="{71E22306-08F1-75EC-210D-DDF111EDE4BD}"/>
          </ac:picMkLst>
        </pc:picChg>
      </pc:sldChg>
      <pc:sldChg chg="delSp mod">
        <pc:chgData name="Margreet de Roover" userId="10eb1b63-1474-4972-941b-5ba5c16e20f3" providerId="ADAL" clId="{BC81E3C9-5B21-4DA3-898C-004B558AC7C7}" dt="2026-02-16T18:42:10.203" v="21" actId="478"/>
        <pc:sldMkLst>
          <pc:docMk/>
          <pc:sldMk cId="3958072812" sldId="2464"/>
        </pc:sldMkLst>
        <pc:picChg chg="del">
          <ac:chgData name="Margreet de Roover" userId="10eb1b63-1474-4972-941b-5ba5c16e20f3" providerId="ADAL" clId="{BC81E3C9-5B21-4DA3-898C-004B558AC7C7}" dt="2026-02-16T18:42:10.203" v="21" actId="478"/>
          <ac:picMkLst>
            <pc:docMk/>
            <pc:sldMk cId="3958072812" sldId="2464"/>
            <ac:picMk id="2" creationId="{EE6679C5-E2ED-FD6C-6B6D-AED2904F84CF}"/>
          </ac:picMkLst>
        </pc:picChg>
      </pc:sldChg>
      <pc:sldChg chg="delSp mod">
        <pc:chgData name="Margreet de Roover" userId="10eb1b63-1474-4972-941b-5ba5c16e20f3" providerId="ADAL" clId="{BC81E3C9-5B21-4DA3-898C-004B558AC7C7}" dt="2026-02-16T18:42:12.453" v="22" actId="478"/>
        <pc:sldMkLst>
          <pc:docMk/>
          <pc:sldMk cId="2045119744" sldId="2465"/>
        </pc:sldMkLst>
        <pc:picChg chg="del">
          <ac:chgData name="Margreet de Roover" userId="10eb1b63-1474-4972-941b-5ba5c16e20f3" providerId="ADAL" clId="{BC81E3C9-5B21-4DA3-898C-004B558AC7C7}" dt="2026-02-16T18:42:12.453" v="22" actId="478"/>
          <ac:picMkLst>
            <pc:docMk/>
            <pc:sldMk cId="2045119744" sldId="2465"/>
            <ac:picMk id="2" creationId="{67C8ED52-95A8-05BC-DBDF-C21DB68A9FCE}"/>
          </ac:picMkLst>
        </pc:picChg>
      </pc:sldChg>
      <pc:sldChg chg="delSp mod">
        <pc:chgData name="Margreet de Roover" userId="10eb1b63-1474-4972-941b-5ba5c16e20f3" providerId="ADAL" clId="{BC81E3C9-5B21-4DA3-898C-004B558AC7C7}" dt="2026-02-16T18:42:14.886" v="23" actId="478"/>
        <pc:sldMkLst>
          <pc:docMk/>
          <pc:sldMk cId="2863138863" sldId="2466"/>
        </pc:sldMkLst>
        <pc:picChg chg="del">
          <ac:chgData name="Margreet de Roover" userId="10eb1b63-1474-4972-941b-5ba5c16e20f3" providerId="ADAL" clId="{BC81E3C9-5B21-4DA3-898C-004B558AC7C7}" dt="2026-02-16T18:42:14.886" v="23" actId="478"/>
          <ac:picMkLst>
            <pc:docMk/>
            <pc:sldMk cId="2863138863" sldId="2466"/>
            <ac:picMk id="2" creationId="{EE0DEFA8-727A-A296-306D-DB78C814F795}"/>
          </ac:picMkLst>
        </pc:picChg>
      </pc:sldChg>
      <pc:sldChg chg="delSp mod">
        <pc:chgData name="Margreet de Roover" userId="10eb1b63-1474-4972-941b-5ba5c16e20f3" providerId="ADAL" clId="{BC81E3C9-5B21-4DA3-898C-004B558AC7C7}" dt="2026-02-16T18:42:16.728" v="24" actId="478"/>
        <pc:sldMkLst>
          <pc:docMk/>
          <pc:sldMk cId="367900803" sldId="2467"/>
        </pc:sldMkLst>
        <pc:picChg chg="del">
          <ac:chgData name="Margreet de Roover" userId="10eb1b63-1474-4972-941b-5ba5c16e20f3" providerId="ADAL" clId="{BC81E3C9-5B21-4DA3-898C-004B558AC7C7}" dt="2026-02-16T18:42:16.728" v="24" actId="478"/>
          <ac:picMkLst>
            <pc:docMk/>
            <pc:sldMk cId="367900803" sldId="2467"/>
            <ac:picMk id="2" creationId="{F1701C01-DBCE-CBD8-C156-9511A1F16F32}"/>
          </ac:picMkLst>
        </pc:picChg>
      </pc:sldChg>
      <pc:sldChg chg="delSp mod">
        <pc:chgData name="Margreet de Roover" userId="10eb1b63-1474-4972-941b-5ba5c16e20f3" providerId="ADAL" clId="{BC81E3C9-5B21-4DA3-898C-004B558AC7C7}" dt="2026-02-16T18:42:19.002" v="25" actId="478"/>
        <pc:sldMkLst>
          <pc:docMk/>
          <pc:sldMk cId="2515950852" sldId="2468"/>
        </pc:sldMkLst>
        <pc:picChg chg="del">
          <ac:chgData name="Margreet de Roover" userId="10eb1b63-1474-4972-941b-5ba5c16e20f3" providerId="ADAL" clId="{BC81E3C9-5B21-4DA3-898C-004B558AC7C7}" dt="2026-02-16T18:42:19.002" v="25" actId="478"/>
          <ac:picMkLst>
            <pc:docMk/>
            <pc:sldMk cId="2515950852" sldId="2468"/>
            <ac:picMk id="2" creationId="{987FC45A-371D-5AEE-2E78-0357F023AB6C}"/>
          </ac:picMkLst>
        </pc:picChg>
      </pc:sldChg>
      <pc:sldChg chg="delSp mod">
        <pc:chgData name="Margreet de Roover" userId="10eb1b63-1474-4972-941b-5ba5c16e20f3" providerId="ADAL" clId="{BC81E3C9-5B21-4DA3-898C-004B558AC7C7}" dt="2026-02-16T18:42:22.158" v="26" actId="478"/>
        <pc:sldMkLst>
          <pc:docMk/>
          <pc:sldMk cId="1823437908" sldId="2469"/>
        </pc:sldMkLst>
        <pc:picChg chg="del">
          <ac:chgData name="Margreet de Roover" userId="10eb1b63-1474-4972-941b-5ba5c16e20f3" providerId="ADAL" clId="{BC81E3C9-5B21-4DA3-898C-004B558AC7C7}" dt="2026-02-16T18:42:22.158" v="26" actId="478"/>
          <ac:picMkLst>
            <pc:docMk/>
            <pc:sldMk cId="1823437908" sldId="2469"/>
            <ac:picMk id="2" creationId="{A9FF0F4E-EA95-B3CC-1B02-3210BCCA9998}"/>
          </ac:picMkLst>
        </pc:picChg>
      </pc:sldChg>
      <pc:sldChg chg="delSp mod">
        <pc:chgData name="Margreet de Roover" userId="10eb1b63-1474-4972-941b-5ba5c16e20f3" providerId="ADAL" clId="{BC81E3C9-5B21-4DA3-898C-004B558AC7C7}" dt="2026-02-16T18:42:24.100" v="27" actId="478"/>
        <pc:sldMkLst>
          <pc:docMk/>
          <pc:sldMk cId="3250285502" sldId="2470"/>
        </pc:sldMkLst>
        <pc:picChg chg="del">
          <ac:chgData name="Margreet de Roover" userId="10eb1b63-1474-4972-941b-5ba5c16e20f3" providerId="ADAL" clId="{BC81E3C9-5B21-4DA3-898C-004B558AC7C7}" dt="2026-02-16T18:42:24.100" v="27" actId="478"/>
          <ac:picMkLst>
            <pc:docMk/>
            <pc:sldMk cId="3250285502" sldId="2470"/>
            <ac:picMk id="2" creationId="{AFE5A982-04EF-BC79-D11E-A9E38FE7E53C}"/>
          </ac:picMkLst>
        </pc:picChg>
      </pc:sldChg>
      <pc:sldChg chg="delSp mod">
        <pc:chgData name="Margreet de Roover" userId="10eb1b63-1474-4972-941b-5ba5c16e20f3" providerId="ADAL" clId="{BC81E3C9-5B21-4DA3-898C-004B558AC7C7}" dt="2026-02-16T18:42:25.967" v="28" actId="478"/>
        <pc:sldMkLst>
          <pc:docMk/>
          <pc:sldMk cId="2669832066" sldId="2471"/>
        </pc:sldMkLst>
        <pc:picChg chg="del">
          <ac:chgData name="Margreet de Roover" userId="10eb1b63-1474-4972-941b-5ba5c16e20f3" providerId="ADAL" clId="{BC81E3C9-5B21-4DA3-898C-004B558AC7C7}" dt="2026-02-16T18:42:25.967" v="28" actId="478"/>
          <ac:picMkLst>
            <pc:docMk/>
            <pc:sldMk cId="2669832066" sldId="2471"/>
            <ac:picMk id="2" creationId="{D7F1044E-46BC-D8A6-65FD-1648E6A5E08D}"/>
          </ac:picMkLst>
        </pc:picChg>
      </pc:sldChg>
      <pc:sldChg chg="delSp mod">
        <pc:chgData name="Margreet de Roover" userId="10eb1b63-1474-4972-941b-5ba5c16e20f3" providerId="ADAL" clId="{BC81E3C9-5B21-4DA3-898C-004B558AC7C7}" dt="2026-02-16T18:42:28.545" v="29" actId="478"/>
        <pc:sldMkLst>
          <pc:docMk/>
          <pc:sldMk cId="2670905585" sldId="2472"/>
        </pc:sldMkLst>
        <pc:picChg chg="del">
          <ac:chgData name="Margreet de Roover" userId="10eb1b63-1474-4972-941b-5ba5c16e20f3" providerId="ADAL" clId="{BC81E3C9-5B21-4DA3-898C-004B558AC7C7}" dt="2026-02-16T18:42:28.545" v="29" actId="478"/>
          <ac:picMkLst>
            <pc:docMk/>
            <pc:sldMk cId="2670905585" sldId="2472"/>
            <ac:picMk id="2" creationId="{C7C3B6E4-BA60-8AC8-303F-4074085EFBE3}"/>
          </ac:picMkLst>
        </pc:picChg>
      </pc:sldChg>
      <pc:sldChg chg="delSp modSp mod">
        <pc:chgData name="Margreet de Roover" userId="10eb1b63-1474-4972-941b-5ba5c16e20f3" providerId="ADAL" clId="{BC81E3C9-5B21-4DA3-898C-004B558AC7C7}" dt="2026-02-16T18:42:30.324" v="31" actId="478"/>
        <pc:sldMkLst>
          <pc:docMk/>
          <pc:sldMk cId="182054485" sldId="2473"/>
        </pc:sldMkLst>
        <pc:picChg chg="del mod">
          <ac:chgData name="Margreet de Roover" userId="10eb1b63-1474-4972-941b-5ba5c16e20f3" providerId="ADAL" clId="{BC81E3C9-5B21-4DA3-898C-004B558AC7C7}" dt="2026-02-16T18:42:30.324" v="31" actId="478"/>
          <ac:picMkLst>
            <pc:docMk/>
            <pc:sldMk cId="182054485" sldId="2473"/>
            <ac:picMk id="2" creationId="{0D8475C5-B176-F06E-0CE4-B6488DEA2388}"/>
          </ac:picMkLst>
        </pc:picChg>
      </pc:sldChg>
      <pc:sldChg chg="delSp mod">
        <pc:chgData name="Margreet de Roover" userId="10eb1b63-1474-4972-941b-5ba5c16e20f3" providerId="ADAL" clId="{BC81E3C9-5B21-4DA3-898C-004B558AC7C7}" dt="2026-02-16T18:42:31.932" v="32" actId="478"/>
        <pc:sldMkLst>
          <pc:docMk/>
          <pc:sldMk cId="3721820021" sldId="2474"/>
        </pc:sldMkLst>
        <pc:picChg chg="del">
          <ac:chgData name="Margreet de Roover" userId="10eb1b63-1474-4972-941b-5ba5c16e20f3" providerId="ADAL" clId="{BC81E3C9-5B21-4DA3-898C-004B558AC7C7}" dt="2026-02-16T18:42:31.932" v="32" actId="478"/>
          <ac:picMkLst>
            <pc:docMk/>
            <pc:sldMk cId="3721820021" sldId="2474"/>
            <ac:picMk id="2" creationId="{4EB00EA8-7F5B-05C2-1C80-B42ED1DF1BE5}"/>
          </ac:picMkLst>
        </pc:picChg>
      </pc:sldChg>
      <pc:sldChg chg="delSp mod">
        <pc:chgData name="Margreet de Roover" userId="10eb1b63-1474-4972-941b-5ba5c16e20f3" providerId="ADAL" clId="{BC81E3C9-5B21-4DA3-898C-004B558AC7C7}" dt="2026-02-16T18:42:34.734" v="33" actId="478"/>
        <pc:sldMkLst>
          <pc:docMk/>
          <pc:sldMk cId="2781246489" sldId="2475"/>
        </pc:sldMkLst>
        <pc:picChg chg="del">
          <ac:chgData name="Margreet de Roover" userId="10eb1b63-1474-4972-941b-5ba5c16e20f3" providerId="ADAL" clId="{BC81E3C9-5B21-4DA3-898C-004B558AC7C7}" dt="2026-02-16T18:42:34.734" v="33" actId="478"/>
          <ac:picMkLst>
            <pc:docMk/>
            <pc:sldMk cId="2781246489" sldId="2475"/>
            <ac:picMk id="2" creationId="{5178343B-BDBB-84D6-E8CE-7A8D82193EA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66692-5B05-431F-922F-0F63288B3FC3}" type="datetimeFigureOut">
              <a:rPr lang="nl-NL" smtClean="0"/>
              <a:t>16-2-2026</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BF3161-CB44-4D88-A277-D1A371BDDCD0}" type="slidenum">
              <a:rPr lang="nl-NL" smtClean="0"/>
              <a:t>‹nr.›</a:t>
            </a:fld>
            <a:endParaRPr lang="nl-NL" dirty="0"/>
          </a:p>
        </p:txBody>
      </p:sp>
    </p:spTree>
    <p:extLst>
      <p:ext uri="{BB962C8B-B14F-4D97-AF65-F5344CB8AC3E}">
        <p14:creationId xmlns:p14="http://schemas.microsoft.com/office/powerpoint/2010/main" val="524613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4BF3161-CB44-4D88-A277-D1A371BDDCD0}" type="slidenum">
              <a:rPr lang="nl-NL" smtClean="0"/>
              <a:t>1</a:t>
            </a:fld>
            <a:endParaRPr lang="nl-NL" dirty="0"/>
          </a:p>
        </p:txBody>
      </p:sp>
    </p:spTree>
    <p:extLst>
      <p:ext uri="{BB962C8B-B14F-4D97-AF65-F5344CB8AC3E}">
        <p14:creationId xmlns:p14="http://schemas.microsoft.com/office/powerpoint/2010/main" val="12776429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83663-70F6-DAD2-F7AA-93387BAFEA3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801B330-7E5D-9A31-1008-8FB3399E88BE}"/>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B904381D-ED63-FE5F-5190-36E94BC06B35}"/>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53E6DBB6-29D2-CED3-9EBB-79E25983FAEF}"/>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11</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0983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5F53C-E2A7-868B-2895-2D93807BFDB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50D6C05-7D11-BE43-AF50-C3285E2B6D66}"/>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483605AB-E8A7-7DFF-26B2-90D551B16DED}"/>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5B924F62-70C4-49C8-FE45-117411DB0249}"/>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12</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39185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EC99D-4517-6776-0925-08946686355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910A259-9D15-D338-DA3B-A2D70AFF80B9}"/>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677B5224-F395-BF1D-8496-33446C496D48}"/>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B4C6C7EF-BE82-9B45-1D11-A0FEFD603908}"/>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13</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0731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89102A-C395-BF66-416D-070EE125948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29FD205-396A-CEB1-D9A7-11C362067D09}"/>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3A6764E8-A8C6-0836-4E39-D15771288820}"/>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607C10C8-B68E-68A8-C2D8-EE20DAB881FF}"/>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14</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70710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15</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2037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98031-F0CE-D284-EA5B-402A49463D2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0818DAE-9F95-D5FD-B031-637FBE9F23EB}"/>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37C8EF1A-0303-EF0A-8635-B6AC2309098D}"/>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176620EB-3962-74D8-051D-37D6C6F60E0D}"/>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16</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03702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8C38A-5BF3-3C47-EBB3-89B654ADB415}"/>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4FB2A5B-A2CC-25D8-EC59-3513DF20C473}"/>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58E448BD-8AAC-A499-4B3B-2DAF84D05C16}"/>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427C2626-0F6A-1E35-90CA-6338C7B9C8BD}"/>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17</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91650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950E3-982B-C71A-D464-BFBF48A4F02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73E3672-15A3-F45F-4BFC-AE4DDEE70D4F}"/>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87F6E765-8ECF-9A7E-59F2-69F3CB6EA3EB}"/>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FDE28C3D-F0BA-E541-B56D-7330D9E37288}"/>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18</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066568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96587-8405-6E8E-0A25-52994608E3B8}"/>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17F05E03-6065-F017-9C7A-7E53286BC82F}"/>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A2150A19-A3AF-1A53-CC1A-5516A333FF84}"/>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FDB1E8F3-2C41-3AE0-E090-F7BCEB1EB9FB}"/>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19</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01251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86EC9-9B2C-0204-6BFA-E7734B5A9800}"/>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973C5CF-EB8D-2C31-C12E-6FB53021AE49}"/>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E7DFB8B0-47DC-8645-6E7B-D5C5DF285A32}"/>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02B72F22-1F62-E9F8-4580-C1C57C2A0465}"/>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20</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4910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Instructie voor de werkvorm.</a:t>
            </a:r>
          </a:p>
        </p:txBody>
      </p:sp>
      <p:sp>
        <p:nvSpPr>
          <p:cNvPr id="4" name="Tijdelijke aanduiding voor dianummer 3"/>
          <p:cNvSpPr>
            <a:spLocks noGrp="1"/>
          </p:cNvSpPr>
          <p:nvPr>
            <p:ph type="sldNum" sz="quarter" idx="5"/>
          </p:nvPr>
        </p:nvSpPr>
        <p:spPr/>
        <p:txBody>
          <a:bodyPr/>
          <a:lstStyle/>
          <a:p>
            <a:fld id="{C4BF3161-CB44-4D88-A277-D1A371BDDCD0}" type="slidenum">
              <a:rPr lang="nl-NL" smtClean="0"/>
              <a:t>2</a:t>
            </a:fld>
            <a:endParaRPr lang="nl-NL" dirty="0"/>
          </a:p>
        </p:txBody>
      </p:sp>
    </p:spTree>
    <p:extLst>
      <p:ext uri="{BB962C8B-B14F-4D97-AF65-F5344CB8AC3E}">
        <p14:creationId xmlns:p14="http://schemas.microsoft.com/office/powerpoint/2010/main" val="31143768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B6E84-E9F4-F47B-EC6C-CD7CAC80F17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97C53C80-FEE1-A5C6-818F-BFCEFE217652}"/>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4FC546DE-2E19-3FA7-385C-3E465DA26A69}"/>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3101A766-7328-E613-F0B3-66BB37E2C353}"/>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21</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84737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09DE0-C127-73F5-7A0D-3B4D7C94DA5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7AA48A0-6C8F-BB72-696B-0FE5428844F9}"/>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0374C29F-90EC-3A6D-FE74-6C64E98BC8CA}"/>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126C0DE2-C523-AE89-EF8B-CC216F84A0AC}"/>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22</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19314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F9E08-3B8F-4620-BD2D-CF82CE94C48A}"/>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2BA4384-1ED6-44A8-4902-EE582BB44252}"/>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7E81E249-723A-B2D9-2E4B-6E2C33B623C5}"/>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8E01281C-8AA5-6081-9F6D-FE815070366F}"/>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23</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05671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86D9D-EE7F-30CF-FEA0-03F80432DE5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44AC565-0A2E-41D7-2B5C-3AB307869F17}"/>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13E69A0E-20D4-A4D1-F98A-EE62E109C57C}"/>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6A0E780C-F66E-66DA-2DA1-1408809E635A}"/>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24</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28269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1ED83-7211-0039-5D37-5AFDA86ECAD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73882EC-7862-B52E-DB46-4D3F1D9738FE}"/>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D4E6445B-6932-2ABD-03B6-B3B2865347D2}"/>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9E3E0EB9-EC60-3295-6875-EE874FD9EED6}"/>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25</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40036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8BA79-494F-798C-D829-8958EEC7BBA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2307BE9C-E5F1-00FE-9FA6-C8DF75848CF6}"/>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E2524C5D-48DE-C86E-5232-FE59790EBCA8}"/>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B49CA03B-08FB-B671-EE28-CD670BCF5CE8}"/>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26</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506778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A5796-10CB-3CBA-44A5-2E479105D53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E77EF74A-0EEC-F9D0-8731-4A03733CF2BD}"/>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52F838F7-C7B4-9BF9-A3CE-AAC2AF661EB3}"/>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3AA7DA54-8A1A-4458-9800-6283AA713300}"/>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27</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4803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4</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15743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5</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2612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6</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1293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DDD98-6384-BA75-9BC6-1BB185FC2417}"/>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30F22537-3E0C-D0F8-2404-2403A2F353F8}"/>
              </a:ext>
            </a:extLst>
          </p:cNvPr>
          <p:cNvSpPr>
            <a:spLocks noGrp="1" noRot="1" noChangeAspect="1"/>
          </p:cNvSpPr>
          <p:nvPr>
            <p:ph type="sldImg"/>
          </p:nvPr>
        </p:nvSpPr>
        <p:spPr/>
        <p:txBody>
          <a:bodyPr/>
          <a:lstStyle/>
          <a:p>
            <a:endParaRPr lang="nl-NL" dirty="0"/>
          </a:p>
        </p:txBody>
      </p:sp>
      <p:sp>
        <p:nvSpPr>
          <p:cNvPr id="3" name="Tijdelijke aanduiding voor notities 2">
            <a:extLst>
              <a:ext uri="{FF2B5EF4-FFF2-40B4-BE49-F238E27FC236}">
                <a16:creationId xmlns:a16="http://schemas.microsoft.com/office/drawing/2014/main" id="{5E531BA8-F1B6-BE1E-F276-AA4F5DAE4AC8}"/>
              </a:ext>
            </a:extLst>
          </p:cNvPr>
          <p:cNvSpPr>
            <a:spLocks noGrp="1"/>
          </p:cNvSpPr>
          <p:nvPr>
            <p:ph type="body" idx="1"/>
          </p:nvPr>
        </p:nvSpPr>
        <p:spPr/>
        <p:txBody>
          <a:bodyPr/>
          <a:lstStyle/>
          <a:p>
            <a:endParaRPr lang="nl-NL" sz="1050" dirty="0"/>
          </a:p>
        </p:txBody>
      </p:sp>
      <p:sp>
        <p:nvSpPr>
          <p:cNvPr id="4" name="Tijdelijke aanduiding voor dianummer 3">
            <a:extLst>
              <a:ext uri="{FF2B5EF4-FFF2-40B4-BE49-F238E27FC236}">
                <a16:creationId xmlns:a16="http://schemas.microsoft.com/office/drawing/2014/main" id="{CB94F8CC-C2BF-C025-7DC8-7D8B0270541C}"/>
              </a:ext>
            </a:extLst>
          </p:cNvPr>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7</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70469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8</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9955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9</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5323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txBody>
          <a:bodyPr/>
          <a:lstStyle/>
          <a:p>
            <a:endParaRPr lang="nl-NL" dirty="0"/>
          </a:p>
        </p:txBody>
      </p:sp>
      <p:sp>
        <p:nvSpPr>
          <p:cNvPr id="3" name="Tijdelijke aanduiding voor notities 2"/>
          <p:cNvSpPr>
            <a:spLocks noGrp="1"/>
          </p:cNvSpPr>
          <p:nvPr>
            <p:ph type="body" idx="1"/>
          </p:nvPr>
        </p:nvSpPr>
        <p:spPr/>
        <p:txBody>
          <a:bodyPr/>
          <a:lstStyle/>
          <a:p>
            <a:pPr marL="0" lvl="1" indent="0">
              <a:buNone/>
            </a:pPr>
            <a:r>
              <a:rPr lang="nl-NL" sz="1000" dirty="0">
                <a:latin typeface="Roboto" panose="02000000000000000000" pitchFamily="2" charset="0"/>
                <a:ea typeface="Roboto" panose="02000000000000000000" pitchFamily="2" charset="0"/>
                <a:cs typeface="Roboto" panose="02000000000000000000" pitchFamily="2" charset="0"/>
              </a:rPr>
              <a:t>Zijn opnames in alle gevallen gerechtvaardigd?</a:t>
            </a:r>
            <a:br>
              <a:rPr lang="nl-NL" sz="1000" dirty="0">
                <a:latin typeface="Roboto" panose="02000000000000000000" pitchFamily="2" charset="0"/>
                <a:ea typeface="Roboto" panose="02000000000000000000" pitchFamily="2" charset="0"/>
                <a:cs typeface="Roboto" panose="02000000000000000000" pitchFamily="2" charset="0"/>
              </a:rPr>
            </a:br>
            <a:r>
              <a:rPr lang="nl-NL" sz="1000" dirty="0">
                <a:latin typeface="Roboto" panose="02000000000000000000" pitchFamily="2" charset="0"/>
                <a:ea typeface="Roboto" panose="02000000000000000000" pitchFamily="2" charset="0"/>
                <a:cs typeface="Roboto" panose="02000000000000000000" pitchFamily="2" charset="0"/>
              </a:rPr>
              <a:t>Welke principes hanteer je hierbij?</a:t>
            </a:r>
          </a:p>
          <a:p>
            <a:pPr marL="0" lvl="1" indent="0">
              <a:buNone/>
            </a:pPr>
            <a:r>
              <a:rPr lang="nl-NL" sz="1000" dirty="0">
                <a:latin typeface="Roboto" panose="02000000000000000000" pitchFamily="2" charset="0"/>
                <a:ea typeface="Roboto" panose="02000000000000000000" pitchFamily="2" charset="0"/>
                <a:cs typeface="Roboto" panose="02000000000000000000" pitchFamily="2" charset="0"/>
              </a:rPr>
              <a:t>Waar let je op bij het borgen van de ethische aspecten?</a:t>
            </a:r>
          </a:p>
          <a:p>
            <a:endParaRPr lang="nl-NL" sz="1050" dirty="0"/>
          </a:p>
        </p:txBody>
      </p:sp>
      <p:sp>
        <p:nvSpPr>
          <p:cNvPr id="4" name="Tijdelijke aanduiding voor dianummer 3"/>
          <p:cNvSpPr>
            <a:spLocks noGrp="1"/>
          </p:cNvSpPr>
          <p:nvPr>
            <p:ph type="sldNum" sz="quarter" idx="5"/>
          </p:nvPr>
        </p:nvSpPr>
        <p:spPr/>
        <p:txBody>
          <a:bodyPr/>
          <a:lstStyle/>
          <a:p>
            <a:pPr marL="0" marR="0" lvl="0" indent="0" algn="r" defTabSz="228554" rtl="0" eaLnBrk="1" fontAlgn="auto" latinLnBrk="0" hangingPunct="1">
              <a:lnSpc>
                <a:spcPct val="100000"/>
              </a:lnSpc>
              <a:spcBef>
                <a:spcPts val="0"/>
              </a:spcBef>
              <a:spcAft>
                <a:spcPts val="0"/>
              </a:spcAft>
              <a:buClrTx/>
              <a:buSzTx/>
              <a:buFontTx/>
              <a:buNone/>
              <a:tabLst/>
              <a:defRPr/>
            </a:pPr>
            <a:fld id="{FAA21D2F-8C2F-F245-AE96-3E43BC318AAF}"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228554" rtl="0" eaLnBrk="1" fontAlgn="auto" latinLnBrk="0" hangingPunct="1">
                <a:lnSpc>
                  <a:spcPct val="100000"/>
                </a:lnSpc>
                <a:spcBef>
                  <a:spcPts val="0"/>
                </a:spcBef>
                <a:spcAft>
                  <a:spcPts val="0"/>
                </a:spcAft>
                <a:buClrTx/>
                <a:buSzTx/>
                <a:buFontTx/>
                <a:buNone/>
                <a:tabLst/>
                <a:defRPr/>
              </a:pPr>
              <a:t>10</a:t>
            </a:fld>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9427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A013FA-7CA5-18A5-97BF-B819B61E645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473796F-079F-B80A-BC65-3F8FED955F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45041D6-7C61-890F-7D5A-D927661D8711}"/>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5" name="Tijdelijke aanduiding voor voettekst 4">
            <a:extLst>
              <a:ext uri="{FF2B5EF4-FFF2-40B4-BE49-F238E27FC236}">
                <a16:creationId xmlns:a16="http://schemas.microsoft.com/office/drawing/2014/main" id="{BC896D6A-AFB1-A0F5-7BCA-E41DBAA00EE0}"/>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A1BBB664-70A0-C6A1-7CAC-2E3F5EBD23C6}"/>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194178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988783-81F4-2B0C-76D4-924D243A398B}"/>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D56A8B9-8463-AD33-F9B6-A3C0D5AE655B}"/>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F4FF485-5A47-A541-BB28-57870A33627C}"/>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5" name="Tijdelijke aanduiding voor voettekst 4">
            <a:extLst>
              <a:ext uri="{FF2B5EF4-FFF2-40B4-BE49-F238E27FC236}">
                <a16:creationId xmlns:a16="http://schemas.microsoft.com/office/drawing/2014/main" id="{4D3D5695-424A-B191-A990-170DE16134A4}"/>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F554B653-C282-9497-A5C9-6CA6BEC69840}"/>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1775419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BC65E17-608F-5386-9FAF-79C390400B6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49CFE74-602F-D5BD-702C-926FAE1C450E}"/>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C5108DE-CED9-0640-35AB-6D57E4A5B4C4}"/>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5" name="Tijdelijke aanduiding voor voettekst 4">
            <a:extLst>
              <a:ext uri="{FF2B5EF4-FFF2-40B4-BE49-F238E27FC236}">
                <a16:creationId xmlns:a16="http://schemas.microsoft.com/office/drawing/2014/main" id="{2D1BCAE6-D088-230F-AA29-6862336C1FFE}"/>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99EA8F75-F250-1A8A-537A-BB402BD69512}"/>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546070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kstdia-GEEL">
    <p:spTree>
      <p:nvGrpSpPr>
        <p:cNvPr id="1" name=""/>
        <p:cNvGrpSpPr/>
        <p:nvPr/>
      </p:nvGrpSpPr>
      <p:grpSpPr>
        <a:xfrm>
          <a:off x="0" y="0"/>
          <a:ext cx="0" cy="0"/>
          <a:chOff x="0" y="0"/>
          <a:chExt cx="0" cy="0"/>
        </a:xfrm>
      </p:grpSpPr>
      <p:sp>
        <p:nvSpPr>
          <p:cNvPr id="2" name="Vlak schuine baan lichte tint">
            <a:extLst>
              <a:ext uri="{FF2B5EF4-FFF2-40B4-BE49-F238E27FC236}">
                <a16:creationId xmlns:a16="http://schemas.microsoft.com/office/drawing/2014/main" id="{C2C5D965-25BB-E648-A3DD-F8C2434554C2}"/>
              </a:ext>
            </a:extLst>
          </p:cNvPr>
          <p:cNvSpPr>
            <a:spLocks noChangeAspect="1"/>
          </p:cNvSpPr>
          <p:nvPr userDrawn="1"/>
        </p:nvSpPr>
        <p:spPr>
          <a:xfrm flipH="1">
            <a:off x="11057729" y="2898199"/>
            <a:ext cx="1134271" cy="3959802"/>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450" dirty="0"/>
          </a:p>
        </p:txBody>
      </p:sp>
      <p:sp>
        <p:nvSpPr>
          <p:cNvPr id="12" name="Vlak schuine baan midden tint">
            <a:extLst>
              <a:ext uri="{FF2B5EF4-FFF2-40B4-BE49-F238E27FC236}">
                <a16:creationId xmlns:a16="http://schemas.microsoft.com/office/drawing/2014/main" id="{34CD8D0E-D5FE-AB4E-B91D-A63750A0A14D}"/>
              </a:ext>
            </a:extLst>
          </p:cNvPr>
          <p:cNvSpPr>
            <a:spLocks noChangeAspect="1"/>
          </p:cNvSpPr>
          <p:nvPr userDrawn="1"/>
        </p:nvSpPr>
        <p:spPr>
          <a:xfrm flipH="1">
            <a:off x="11547443" y="4595247"/>
            <a:ext cx="648158" cy="2262753"/>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450" dirty="0"/>
          </a:p>
        </p:txBody>
      </p:sp>
      <p:sp>
        <p:nvSpPr>
          <p:cNvPr id="3" name="Inhoud"/>
          <p:cNvSpPr>
            <a:spLocks noGrp="1"/>
          </p:cNvSpPr>
          <p:nvPr>
            <p:ph idx="1"/>
          </p:nvPr>
        </p:nvSpPr>
        <p:spPr>
          <a:xfrm>
            <a:off x="615520" y="1924801"/>
            <a:ext cx="10502710" cy="4208204"/>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Voettekst"/>
          <p:cNvSpPr>
            <a:spLocks noGrp="1"/>
          </p:cNvSpPr>
          <p:nvPr>
            <p:ph type="ftr" sz="quarter" idx="11"/>
          </p:nvPr>
        </p:nvSpPr>
        <p:spPr/>
        <p:txBody>
          <a:bodyPr/>
          <a:lstStyle/>
          <a:p>
            <a:endParaRPr lang="nl-NL" dirty="0"/>
          </a:p>
        </p:txBody>
      </p:sp>
      <p:sp>
        <p:nvSpPr>
          <p:cNvPr id="6" name="Slidenummer"/>
          <p:cNvSpPr>
            <a:spLocks noGrp="1"/>
          </p:cNvSpPr>
          <p:nvPr>
            <p:ph type="sldNum" sz="quarter" idx="12"/>
          </p:nvPr>
        </p:nvSpPr>
        <p:spPr/>
        <p:txBody>
          <a:bodyPr/>
          <a:lstStyle/>
          <a:p>
            <a:fld id="{B3761A81-E545-3C41-97A5-08DA8ED0F4C4}" type="slidenum">
              <a:rPr lang="nl-NL" smtClean="0"/>
              <a:t>‹nr.›</a:t>
            </a:fld>
            <a:endParaRPr lang="nl-NL" dirty="0"/>
          </a:p>
        </p:txBody>
      </p:sp>
      <p:sp>
        <p:nvSpPr>
          <p:cNvPr id="15" name="Bovenkop">
            <a:extLst>
              <a:ext uri="{FF2B5EF4-FFF2-40B4-BE49-F238E27FC236}">
                <a16:creationId xmlns:a16="http://schemas.microsoft.com/office/drawing/2014/main" id="{E22281ED-6E2C-E14A-8AC4-9866DA42B6CA}"/>
              </a:ext>
            </a:extLst>
          </p:cNvPr>
          <p:cNvSpPr>
            <a:spLocks noGrp="1"/>
          </p:cNvSpPr>
          <p:nvPr>
            <p:ph type="body" sz="quarter" idx="14" hasCustomPrompt="1"/>
          </p:nvPr>
        </p:nvSpPr>
        <p:spPr>
          <a:xfrm>
            <a:off x="604464" y="724995"/>
            <a:ext cx="10513193" cy="473402"/>
          </a:xfrm>
        </p:spPr>
        <p:txBody>
          <a:bodyPr>
            <a:normAutofit/>
          </a:bodyPr>
          <a:lstStyle>
            <a:lvl1pPr marL="0" indent="0">
              <a:buFontTx/>
              <a:buNone/>
              <a:defRPr sz="2699" b="0" i="0" u="sng">
                <a:latin typeface="Roboto Medium" panose="02000000000000000000" pitchFamily="2" charset="0"/>
                <a:ea typeface="Roboto Medium" panose="02000000000000000000" pitchFamily="2" charset="0"/>
              </a:defRPr>
            </a:lvl1pPr>
          </a:lstStyle>
          <a:p>
            <a:pPr lvl="0"/>
            <a:r>
              <a:rPr lang="nl-NL" err="1"/>
              <a:t>Placeholder</a:t>
            </a:r>
            <a:r>
              <a:rPr lang="nl-NL"/>
              <a:t> bovenkop</a:t>
            </a:r>
          </a:p>
        </p:txBody>
      </p:sp>
      <p:sp>
        <p:nvSpPr>
          <p:cNvPr id="16" name="Titel">
            <a:extLst>
              <a:ext uri="{FF2B5EF4-FFF2-40B4-BE49-F238E27FC236}">
                <a16:creationId xmlns:a16="http://schemas.microsoft.com/office/drawing/2014/main" id="{A6E3C1C0-BE16-A041-BFF1-581A9C25E108}"/>
              </a:ext>
            </a:extLst>
          </p:cNvPr>
          <p:cNvSpPr>
            <a:spLocks noGrp="1"/>
          </p:cNvSpPr>
          <p:nvPr>
            <p:ph type="title" hasCustomPrompt="1"/>
          </p:nvPr>
        </p:nvSpPr>
        <p:spPr>
          <a:xfrm>
            <a:off x="593684" y="1247903"/>
            <a:ext cx="10523973" cy="627392"/>
          </a:xfrm>
          <a:prstGeom prst="rect">
            <a:avLst/>
          </a:prstGeom>
        </p:spPr>
        <p:txBody>
          <a:bodyPr vert="horz" lIns="91440" tIns="45720" rIns="91440" bIns="45720" rtlCol="0" anchor="t">
            <a:normAutofit/>
          </a:bodyPr>
          <a:lstStyle/>
          <a:p>
            <a:r>
              <a:rPr lang="nl-NL"/>
              <a:t>Klik om stijl van de titel te bewerken</a:t>
            </a:r>
            <a:endParaRPr lang="en-US"/>
          </a:p>
        </p:txBody>
      </p:sp>
    </p:spTree>
    <p:extLst>
      <p:ext uri="{BB962C8B-B14F-4D97-AF65-F5344CB8AC3E}">
        <p14:creationId xmlns:p14="http://schemas.microsoft.com/office/powerpoint/2010/main" val="3819153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86565D-53BF-5F93-A914-6F0637FCFDC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F59B671-467B-EA9E-CE4A-BC390998F87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3EDDCA5-C08A-7A11-3C0E-E0D105D0DEF2}"/>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5" name="Tijdelijke aanduiding voor voettekst 4">
            <a:extLst>
              <a:ext uri="{FF2B5EF4-FFF2-40B4-BE49-F238E27FC236}">
                <a16:creationId xmlns:a16="http://schemas.microsoft.com/office/drawing/2014/main" id="{25EF7E33-0C51-D0B5-F095-19D9D8845961}"/>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EA593AC8-4435-AD61-BF20-98369A349CD2}"/>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7888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43040C-7F5A-B916-953C-4EC6B43FAA0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022D3F4-7641-75DC-D292-A586F0F2AE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20C3CCF-DFF0-AA2F-4D0A-58F8C5A3CB6E}"/>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5" name="Tijdelijke aanduiding voor voettekst 4">
            <a:extLst>
              <a:ext uri="{FF2B5EF4-FFF2-40B4-BE49-F238E27FC236}">
                <a16:creationId xmlns:a16="http://schemas.microsoft.com/office/drawing/2014/main" id="{6B068AF7-EAD6-E352-4699-7EDE2364C6A5}"/>
              </a:ext>
            </a:extLst>
          </p:cNvPr>
          <p:cNvSpPr>
            <a:spLocks noGrp="1"/>
          </p:cNvSpPr>
          <p:nvPr>
            <p:ph type="ftr" sz="quarter" idx="11"/>
          </p:nvPr>
        </p:nvSpPr>
        <p:spPr/>
        <p:txBody>
          <a:bodyPr/>
          <a:lstStyle/>
          <a:p>
            <a:endParaRPr lang="nl-NL" dirty="0"/>
          </a:p>
        </p:txBody>
      </p:sp>
      <p:sp>
        <p:nvSpPr>
          <p:cNvPr id="6" name="Tijdelijke aanduiding voor dianummer 5">
            <a:extLst>
              <a:ext uri="{FF2B5EF4-FFF2-40B4-BE49-F238E27FC236}">
                <a16:creationId xmlns:a16="http://schemas.microsoft.com/office/drawing/2014/main" id="{DA8E57DB-7281-41DC-0F8A-F339AC4C8A72}"/>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2466574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DE3C09-7679-DE08-AD6A-22DAEAA4615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15B5099-B3F0-00ED-99BC-CD75F07BE3A8}"/>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0A95FCE-148E-A457-15AD-0890BD68EDD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F7E28607-C665-3237-8FC1-187696562AAE}"/>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6" name="Tijdelijke aanduiding voor voettekst 5">
            <a:extLst>
              <a:ext uri="{FF2B5EF4-FFF2-40B4-BE49-F238E27FC236}">
                <a16:creationId xmlns:a16="http://schemas.microsoft.com/office/drawing/2014/main" id="{36E3F078-7F98-76DA-AEC6-7ADA596F7E8A}"/>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3335AB6E-28F9-B9FE-225B-D0C45DD24832}"/>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1108125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3B841-5236-C4B0-0805-185BB0357E4F}"/>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1130E46A-D794-C825-D41E-17045C1D2B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E87A48B-F4FD-DBCD-BBDC-2B17A1653FF0}"/>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EB8C092C-F959-782D-5451-EE8888FFE6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D039F73-D853-4318-2928-BB094956A467}"/>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7069B01-6A94-A9DF-F8BE-023553080866}"/>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8" name="Tijdelijke aanduiding voor voettekst 7">
            <a:extLst>
              <a:ext uri="{FF2B5EF4-FFF2-40B4-BE49-F238E27FC236}">
                <a16:creationId xmlns:a16="http://schemas.microsoft.com/office/drawing/2014/main" id="{6D87C811-641B-F396-92E4-7995F5B4E687}"/>
              </a:ext>
            </a:extLst>
          </p:cNvPr>
          <p:cNvSpPr>
            <a:spLocks noGrp="1"/>
          </p:cNvSpPr>
          <p:nvPr>
            <p:ph type="ftr" sz="quarter" idx="11"/>
          </p:nvPr>
        </p:nvSpPr>
        <p:spPr/>
        <p:txBody>
          <a:bodyPr/>
          <a:lstStyle/>
          <a:p>
            <a:endParaRPr lang="nl-NL" dirty="0"/>
          </a:p>
        </p:txBody>
      </p:sp>
      <p:sp>
        <p:nvSpPr>
          <p:cNvPr id="9" name="Tijdelijke aanduiding voor dianummer 8">
            <a:extLst>
              <a:ext uri="{FF2B5EF4-FFF2-40B4-BE49-F238E27FC236}">
                <a16:creationId xmlns:a16="http://schemas.microsoft.com/office/drawing/2014/main" id="{047153E9-EBEC-6E32-80EF-03F42F45A039}"/>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46042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E3A27-ADD3-9582-612D-F24FDE683C1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ECB2FC6-825A-019D-5447-5CF05DBADD65}"/>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4" name="Tijdelijke aanduiding voor voettekst 3">
            <a:extLst>
              <a:ext uri="{FF2B5EF4-FFF2-40B4-BE49-F238E27FC236}">
                <a16:creationId xmlns:a16="http://schemas.microsoft.com/office/drawing/2014/main" id="{E1A6D194-732A-D1A5-8D35-E2FB6CA19298}"/>
              </a:ext>
            </a:extLst>
          </p:cNvPr>
          <p:cNvSpPr>
            <a:spLocks noGrp="1"/>
          </p:cNvSpPr>
          <p:nvPr>
            <p:ph type="ftr" sz="quarter" idx="11"/>
          </p:nvPr>
        </p:nvSpPr>
        <p:spPr/>
        <p:txBody>
          <a:bodyPr/>
          <a:lstStyle/>
          <a:p>
            <a:endParaRPr lang="nl-NL" dirty="0"/>
          </a:p>
        </p:txBody>
      </p:sp>
      <p:sp>
        <p:nvSpPr>
          <p:cNvPr id="5" name="Tijdelijke aanduiding voor dianummer 4">
            <a:extLst>
              <a:ext uri="{FF2B5EF4-FFF2-40B4-BE49-F238E27FC236}">
                <a16:creationId xmlns:a16="http://schemas.microsoft.com/office/drawing/2014/main" id="{B5601E87-9CF4-E3A9-13AF-03929F1487C8}"/>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2439629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32D5A88B-8E10-0A85-C466-F2412790D7EA}"/>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3" name="Tijdelijke aanduiding voor voettekst 2">
            <a:extLst>
              <a:ext uri="{FF2B5EF4-FFF2-40B4-BE49-F238E27FC236}">
                <a16:creationId xmlns:a16="http://schemas.microsoft.com/office/drawing/2014/main" id="{3121DB17-E3AD-04BE-D90F-E8A4F2A27214}"/>
              </a:ext>
            </a:extLst>
          </p:cNvPr>
          <p:cNvSpPr>
            <a:spLocks noGrp="1"/>
          </p:cNvSpPr>
          <p:nvPr>
            <p:ph type="ftr" sz="quarter" idx="11"/>
          </p:nvPr>
        </p:nvSpPr>
        <p:spPr/>
        <p:txBody>
          <a:bodyPr/>
          <a:lstStyle/>
          <a:p>
            <a:endParaRPr lang="nl-NL" dirty="0"/>
          </a:p>
        </p:txBody>
      </p:sp>
      <p:sp>
        <p:nvSpPr>
          <p:cNvPr id="4" name="Tijdelijke aanduiding voor dianummer 3">
            <a:extLst>
              <a:ext uri="{FF2B5EF4-FFF2-40B4-BE49-F238E27FC236}">
                <a16:creationId xmlns:a16="http://schemas.microsoft.com/office/drawing/2014/main" id="{137E301C-A655-5531-A2F7-D44039A56E96}"/>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250569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76D166-5641-CE9B-311F-E73C7EE0B73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15363C2-7140-E479-858B-2ABFFC3115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D6CD1E0-AA57-9DD3-7603-591588273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F59EC3F-AFCC-90C7-3CE1-284DAD7BEFE7}"/>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6" name="Tijdelijke aanduiding voor voettekst 5">
            <a:extLst>
              <a:ext uri="{FF2B5EF4-FFF2-40B4-BE49-F238E27FC236}">
                <a16:creationId xmlns:a16="http://schemas.microsoft.com/office/drawing/2014/main" id="{45AE61BB-C323-B28E-CE98-7B693314D7C9}"/>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1C86E8D2-9A85-8A7A-D3A0-56BAF33475E1}"/>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2500417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08B4E5-C7BC-D06E-E17E-A3932758F6B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535D3587-55E9-40A6-F357-DBD541D24B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dirty="0"/>
          </a:p>
        </p:txBody>
      </p:sp>
      <p:sp>
        <p:nvSpPr>
          <p:cNvPr id="4" name="Tijdelijke aanduiding voor tekst 3">
            <a:extLst>
              <a:ext uri="{FF2B5EF4-FFF2-40B4-BE49-F238E27FC236}">
                <a16:creationId xmlns:a16="http://schemas.microsoft.com/office/drawing/2014/main" id="{83D85712-9D46-76BD-5EB0-9746213C50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A155902-AD7A-D002-8693-7F563B51B93A}"/>
              </a:ext>
            </a:extLst>
          </p:cNvPr>
          <p:cNvSpPr>
            <a:spLocks noGrp="1"/>
          </p:cNvSpPr>
          <p:nvPr>
            <p:ph type="dt" sz="half" idx="10"/>
          </p:nvPr>
        </p:nvSpPr>
        <p:spPr/>
        <p:txBody>
          <a:bodyPr/>
          <a:lstStyle/>
          <a:p>
            <a:fld id="{A5ACDB07-42DC-4C73-967C-8A3A19504C67}" type="datetimeFigureOut">
              <a:rPr lang="nl-NL" smtClean="0"/>
              <a:t>16-2-2026</a:t>
            </a:fld>
            <a:endParaRPr lang="nl-NL" dirty="0"/>
          </a:p>
        </p:txBody>
      </p:sp>
      <p:sp>
        <p:nvSpPr>
          <p:cNvPr id="6" name="Tijdelijke aanduiding voor voettekst 5">
            <a:extLst>
              <a:ext uri="{FF2B5EF4-FFF2-40B4-BE49-F238E27FC236}">
                <a16:creationId xmlns:a16="http://schemas.microsoft.com/office/drawing/2014/main" id="{8D8304D4-F8DB-7754-4B53-6A35BA794194}"/>
              </a:ext>
            </a:extLst>
          </p:cNvPr>
          <p:cNvSpPr>
            <a:spLocks noGrp="1"/>
          </p:cNvSpPr>
          <p:nvPr>
            <p:ph type="ftr" sz="quarter" idx="11"/>
          </p:nvPr>
        </p:nvSpPr>
        <p:spPr/>
        <p:txBody>
          <a:bodyPr/>
          <a:lstStyle/>
          <a:p>
            <a:endParaRPr lang="nl-NL" dirty="0"/>
          </a:p>
        </p:txBody>
      </p:sp>
      <p:sp>
        <p:nvSpPr>
          <p:cNvPr id="7" name="Tijdelijke aanduiding voor dianummer 6">
            <a:extLst>
              <a:ext uri="{FF2B5EF4-FFF2-40B4-BE49-F238E27FC236}">
                <a16:creationId xmlns:a16="http://schemas.microsoft.com/office/drawing/2014/main" id="{4DDEBF14-6C41-9F0C-7F43-ED193A3E25D1}"/>
              </a:ext>
            </a:extLst>
          </p:cNvPr>
          <p:cNvSpPr>
            <a:spLocks noGrp="1"/>
          </p:cNvSpPr>
          <p:nvPr>
            <p:ph type="sldNum" sz="quarter" idx="12"/>
          </p:nvPr>
        </p:nvSpPr>
        <p:spPr/>
        <p:txBody>
          <a:bodyPr/>
          <a:lstStyle/>
          <a:p>
            <a:fld id="{FF514F7E-934F-47C9-BF16-7BB2988B2F2F}" type="slidenum">
              <a:rPr lang="nl-NL" smtClean="0"/>
              <a:t>‹nr.›</a:t>
            </a:fld>
            <a:endParaRPr lang="nl-NL" dirty="0"/>
          </a:p>
        </p:txBody>
      </p:sp>
    </p:spTree>
    <p:extLst>
      <p:ext uri="{BB962C8B-B14F-4D97-AF65-F5344CB8AC3E}">
        <p14:creationId xmlns:p14="http://schemas.microsoft.com/office/powerpoint/2010/main" val="4078976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C54A68C-4CDB-D930-B7AF-629940FA1A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A9C370A-12E3-74A8-1F39-331D4869EB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2458A7F-5C1B-A6C8-5D1E-BCD6CEF27C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5ACDB07-42DC-4C73-967C-8A3A19504C67}" type="datetimeFigureOut">
              <a:rPr lang="nl-NL" smtClean="0"/>
              <a:t>16-2-2026</a:t>
            </a:fld>
            <a:endParaRPr lang="nl-NL" dirty="0"/>
          </a:p>
        </p:txBody>
      </p:sp>
      <p:sp>
        <p:nvSpPr>
          <p:cNvPr id="5" name="Tijdelijke aanduiding voor voettekst 4">
            <a:extLst>
              <a:ext uri="{FF2B5EF4-FFF2-40B4-BE49-F238E27FC236}">
                <a16:creationId xmlns:a16="http://schemas.microsoft.com/office/drawing/2014/main" id="{0CD394B8-FF9E-FC94-3C13-E6F760DFA4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dirty="0"/>
          </a:p>
        </p:txBody>
      </p:sp>
      <p:sp>
        <p:nvSpPr>
          <p:cNvPr id="6" name="Tijdelijke aanduiding voor dianummer 5">
            <a:extLst>
              <a:ext uri="{FF2B5EF4-FFF2-40B4-BE49-F238E27FC236}">
                <a16:creationId xmlns:a16="http://schemas.microsoft.com/office/drawing/2014/main" id="{8BB992AC-A3AE-9F8A-8B34-7B5CC730E5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514F7E-934F-47C9-BF16-7BB2988B2F2F}" type="slidenum">
              <a:rPr lang="nl-NL" smtClean="0"/>
              <a:t>‹nr.›</a:t>
            </a:fld>
            <a:endParaRPr lang="nl-NL" dirty="0"/>
          </a:p>
        </p:txBody>
      </p:sp>
    </p:spTree>
    <p:extLst>
      <p:ext uri="{BB962C8B-B14F-4D97-AF65-F5344CB8AC3E}">
        <p14:creationId xmlns:p14="http://schemas.microsoft.com/office/powerpoint/2010/main" val="4241381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4.sv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6.sv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18.svg"/></Relationships>
</file>

<file path=ppt/slides/_rels/slide1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0.svg"/></Relationships>
</file>

<file path=ppt/slides/_rels/slide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2.svg"/></Relationships>
</file>

<file path=ppt/slides/_rels/slide1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4.svg"/></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6.svg"/></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8.svg"/></Relationships>
</file>

<file path=ppt/slides/_rels/slide1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30.svg"/></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32.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34.svg"/></Relationships>
</file>

<file path=ppt/slides/_rels/slide2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36.svg"/></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38.svg"/></Relationships>
</file>

<file path=ppt/slides/_rels/slide23.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40.svg"/></Relationships>
</file>

<file path=ppt/slides/_rels/slide24.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42.svg"/></Relationships>
</file>

<file path=ppt/slides/_rels/slide25.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44.svg"/></Relationships>
</file>

<file path=ppt/slides/_rels/slide2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46.svg"/></Relationships>
</file>

<file path=ppt/slides/_rels/slide27.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4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7.sv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57CC9F-22C6-4AD4-144B-50AD8953C92D}"/>
              </a:ext>
            </a:extLst>
          </p:cNvPr>
          <p:cNvSpPr>
            <a:spLocks noGrp="1"/>
          </p:cNvSpPr>
          <p:nvPr>
            <p:ph type="ctrTitle"/>
          </p:nvPr>
        </p:nvSpPr>
        <p:spPr>
          <a:xfrm>
            <a:off x="1426028" y="478971"/>
            <a:ext cx="3622222" cy="3395799"/>
          </a:xfrm>
        </p:spPr>
        <p:txBody>
          <a:bodyPr>
            <a:normAutofit fontScale="90000"/>
          </a:bodyPr>
          <a:lstStyle/>
          <a:p>
            <a:r>
              <a:rPr lang="nl-NL" b="1" dirty="0"/>
              <a:t>workshop</a:t>
            </a:r>
            <a:br>
              <a:rPr lang="nl-NL" b="1" dirty="0"/>
            </a:br>
            <a:br>
              <a:rPr lang="nl-NL" sz="1600" b="1" dirty="0"/>
            </a:br>
            <a:r>
              <a:rPr lang="nl-NL" sz="1600" i="1" dirty="0"/>
              <a:t>31 oktober 2025</a:t>
            </a:r>
            <a:br>
              <a:rPr lang="nl-NL" sz="1600" i="1" dirty="0"/>
            </a:br>
            <a:br>
              <a:rPr lang="nl-NL" sz="1600" i="1" dirty="0"/>
            </a:br>
            <a:r>
              <a:rPr lang="nl-NL" b="1" dirty="0"/>
              <a:t>studenten-</a:t>
            </a:r>
            <a:br>
              <a:rPr lang="nl-NL" b="1" dirty="0"/>
            </a:br>
            <a:r>
              <a:rPr lang="nl-NL" b="1" dirty="0"/>
              <a:t>dilemma’s</a:t>
            </a:r>
          </a:p>
        </p:txBody>
      </p:sp>
      <p:pic>
        <p:nvPicPr>
          <p:cNvPr id="4" name="Afbeelding 3">
            <a:extLst>
              <a:ext uri="{FF2B5EF4-FFF2-40B4-BE49-F238E27FC236}">
                <a16:creationId xmlns:a16="http://schemas.microsoft.com/office/drawing/2014/main" id="{BFE9B25D-82DA-FA62-ABA6-9FC1A6698C2A}"/>
              </a:ext>
            </a:extLst>
          </p:cNvPr>
          <p:cNvPicPr>
            <a:picLocks noChangeAspect="1"/>
          </p:cNvPicPr>
          <p:nvPr/>
        </p:nvPicPr>
        <p:blipFill>
          <a:blip r:embed="rId3"/>
          <a:stretch>
            <a:fillRect/>
          </a:stretch>
        </p:blipFill>
        <p:spPr>
          <a:xfrm>
            <a:off x="6947807" y="1853293"/>
            <a:ext cx="4762500" cy="4762500"/>
          </a:xfrm>
          <a:prstGeom prst="rect">
            <a:avLst/>
          </a:prstGeom>
        </p:spPr>
      </p:pic>
      <p:sp>
        <p:nvSpPr>
          <p:cNvPr id="3" name="Ondertitel 2">
            <a:extLst>
              <a:ext uri="{FF2B5EF4-FFF2-40B4-BE49-F238E27FC236}">
                <a16:creationId xmlns:a16="http://schemas.microsoft.com/office/drawing/2014/main" id="{D4B16470-CE15-CD11-C69F-E08E40E3B31E}"/>
              </a:ext>
            </a:extLst>
          </p:cNvPr>
          <p:cNvSpPr>
            <a:spLocks noGrp="1"/>
          </p:cNvSpPr>
          <p:nvPr>
            <p:ph type="subTitle" idx="1"/>
          </p:nvPr>
        </p:nvSpPr>
        <p:spPr>
          <a:xfrm>
            <a:off x="1426028" y="4234543"/>
            <a:ext cx="3720194" cy="1655762"/>
          </a:xfrm>
        </p:spPr>
        <p:txBody>
          <a:bodyPr>
            <a:noAutofit/>
          </a:bodyPr>
          <a:lstStyle/>
          <a:p>
            <a:r>
              <a:rPr lang="nl-NL" dirty="0"/>
              <a:t>Margreet de Roover</a:t>
            </a:r>
          </a:p>
          <a:p>
            <a:r>
              <a:rPr lang="nl-NL" dirty="0"/>
              <a:t>(Windesheim)</a:t>
            </a:r>
          </a:p>
          <a:p>
            <a:endParaRPr lang="nl-NL" dirty="0"/>
          </a:p>
          <a:p>
            <a:r>
              <a:rPr lang="nl-NL" dirty="0"/>
              <a:t>Mariël Kanne </a:t>
            </a:r>
          </a:p>
          <a:p>
            <a:r>
              <a:rPr lang="nl-NL" dirty="0"/>
              <a:t>(Hogeschool Utrecht)</a:t>
            </a:r>
          </a:p>
        </p:txBody>
      </p:sp>
    </p:spTree>
    <p:extLst>
      <p:ext uri="{BB962C8B-B14F-4D97-AF65-F5344CB8AC3E}">
        <p14:creationId xmlns:p14="http://schemas.microsoft.com/office/powerpoint/2010/main" val="2105219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3" y="1291590"/>
            <a:ext cx="5812965" cy="4048359"/>
          </a:xfrm>
          <a:prstGeom prst="rect">
            <a:avLst/>
          </a:prstGeom>
        </p:spPr>
        <p:txBody>
          <a:bodyPr vert="horz" lIns="91440" tIns="45720" rIns="91440" bIns="45720" rtlCol="0">
            <a:noAutofit/>
          </a:bodyPr>
          <a:lstStyle/>
          <a:p>
            <a:pPr>
              <a:lnSpc>
                <a:spcPct val="90000"/>
              </a:lnSpc>
              <a:spcAft>
                <a:spcPts val="600"/>
              </a:spcAft>
            </a:pPr>
            <a:r>
              <a:rPr lang="nl-NL" sz="2200" noProof="0" dirty="0"/>
              <a:t>Voor hun onderzoek willen studenten beeldopnamen maken van kinderen, bijvoorbeeld:</a:t>
            </a:r>
          </a:p>
          <a:p>
            <a:pPr marL="352425" lvl="1" indent="-228600">
              <a:lnSpc>
                <a:spcPct val="90000"/>
              </a:lnSpc>
              <a:spcAft>
                <a:spcPts val="600"/>
              </a:spcAft>
              <a:buFont typeface="Arial" panose="020B0604020202020204" pitchFamily="34" charset="0"/>
              <a:buChar char="•"/>
            </a:pPr>
            <a:r>
              <a:rPr lang="nl-NL" sz="2200" noProof="0" dirty="0"/>
              <a:t>sociale interactie bij peuters in de peuterspeelzaal</a:t>
            </a:r>
            <a:br>
              <a:rPr lang="nl-NL" sz="2200" noProof="0" dirty="0"/>
            </a:br>
            <a:r>
              <a:rPr lang="nl-NL" sz="2200" i="1" noProof="0" dirty="0"/>
              <a:t>&gt; handvatten voor opvoeders</a:t>
            </a:r>
          </a:p>
          <a:p>
            <a:pPr marL="352425" lvl="1" indent="-228600">
              <a:lnSpc>
                <a:spcPct val="90000"/>
              </a:lnSpc>
              <a:spcAft>
                <a:spcPts val="600"/>
              </a:spcAft>
              <a:buFont typeface="Arial" panose="020B0604020202020204" pitchFamily="34" charset="0"/>
              <a:buChar char="•"/>
            </a:pPr>
            <a:r>
              <a:rPr lang="nl-NL" sz="2200" noProof="0" dirty="0"/>
              <a:t>zwemles van kinderen</a:t>
            </a:r>
            <a:br>
              <a:rPr lang="nl-NL" sz="2200" noProof="0" dirty="0"/>
            </a:br>
            <a:r>
              <a:rPr lang="nl-NL" sz="2200" i="1" noProof="0" dirty="0"/>
              <a:t>&gt; verbeteren zwemles voor kinderen met ASS</a:t>
            </a:r>
          </a:p>
          <a:p>
            <a:pPr marL="352425" lvl="1" indent="-228600">
              <a:lnSpc>
                <a:spcPct val="90000"/>
              </a:lnSpc>
              <a:spcAft>
                <a:spcPts val="600"/>
              </a:spcAft>
              <a:buFont typeface="Arial" panose="020B0604020202020204" pitchFamily="34" charset="0"/>
              <a:buChar char="•"/>
            </a:pPr>
            <a:r>
              <a:rPr lang="nl-NL" sz="2200" noProof="0" dirty="0"/>
              <a:t>burgerschapsonderwijs aan mbo-studenten</a:t>
            </a:r>
            <a:br>
              <a:rPr lang="nl-NL" sz="2200" noProof="0" dirty="0"/>
            </a:br>
            <a:r>
              <a:rPr lang="nl-NL" sz="2200" i="1" noProof="0" dirty="0"/>
              <a:t>&gt; vergroten didactische vaardigheden van docenten</a:t>
            </a:r>
          </a:p>
          <a:p>
            <a:pPr marL="352425" lvl="1" indent="-228600">
              <a:lnSpc>
                <a:spcPct val="90000"/>
              </a:lnSpc>
              <a:spcAft>
                <a:spcPts val="600"/>
              </a:spcAft>
              <a:buFont typeface="Arial" panose="020B0604020202020204" pitchFamily="34" charset="0"/>
              <a:buChar char="•"/>
            </a:pPr>
            <a:r>
              <a:rPr lang="nl-NL" sz="2200" noProof="0" dirty="0"/>
              <a:t>tijdens een voorleesles voor kleuters door een robot</a:t>
            </a:r>
            <a:br>
              <a:rPr lang="nl-NL" sz="2200" noProof="0" dirty="0"/>
            </a:br>
            <a:r>
              <a:rPr lang="nl-NL" sz="2200" i="1" noProof="0" dirty="0"/>
              <a:t>&gt; verbeteren interactie robot en kinderen (didactische kwaliteit)</a:t>
            </a:r>
          </a:p>
        </p:txBody>
      </p:sp>
      <p:pic>
        <p:nvPicPr>
          <p:cNvPr id="6" name="Graphic 5" descr="Videocamera met effen opvulling">
            <a:extLst>
              <a:ext uri="{FF2B5EF4-FFF2-40B4-BE49-F238E27FC236}">
                <a16:creationId xmlns:a16="http://schemas.microsoft.com/office/drawing/2014/main" id="{8876F815-C069-79DE-1834-9247FF34B6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1868" y="3629022"/>
            <a:ext cx="2545005" cy="2585510"/>
          </a:xfrm>
          <a:prstGeom prst="rect">
            <a:avLst/>
          </a:prstGeom>
        </p:spPr>
      </p:pic>
      <p:sp>
        <p:nvSpPr>
          <p:cNvPr id="4" name="Titel 4">
            <a:extLst>
              <a:ext uri="{FF2B5EF4-FFF2-40B4-BE49-F238E27FC236}">
                <a16:creationId xmlns:a16="http://schemas.microsoft.com/office/drawing/2014/main" id="{0533A741-5701-6551-E1C6-004D6D307BEB}"/>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7 – in beeld</a:t>
            </a:r>
          </a:p>
        </p:txBody>
      </p:sp>
    </p:spTree>
    <p:extLst>
      <p:ext uri="{BB962C8B-B14F-4D97-AF65-F5344CB8AC3E}">
        <p14:creationId xmlns:p14="http://schemas.microsoft.com/office/powerpoint/2010/main" val="49616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A1B36B-4260-F31E-F84E-D2F70F93240C}"/>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EF534620-D0B5-566E-638E-9785E86F19AA}"/>
              </a:ext>
            </a:extLst>
          </p:cNvPr>
          <p:cNvSpPr txBox="1"/>
          <p:nvPr/>
        </p:nvSpPr>
        <p:spPr>
          <a:xfrm>
            <a:off x="1246824" y="1291590"/>
            <a:ext cx="5812966" cy="4922943"/>
          </a:xfrm>
          <a:prstGeom prst="rect">
            <a:avLst/>
          </a:prstGeom>
        </p:spPr>
        <p:txBody>
          <a:bodyPr vert="horz" lIns="91440" tIns="45720" rIns="91440" bIns="45720" rtlCol="0">
            <a:noAutofit/>
          </a:bodyPr>
          <a:lstStyle/>
          <a:p>
            <a:pPr>
              <a:lnSpc>
                <a:spcPct val="90000"/>
              </a:lnSpc>
              <a:spcAft>
                <a:spcPts val="600"/>
              </a:spcAft>
            </a:pPr>
            <a:r>
              <a:rPr lang="nl-NL" sz="2200" dirty="0"/>
              <a:t>Via het studiecentrum lenen jouw studenten een camera om de bijeenkomst van hun focusgroep op te nemen. Bij het aanzetten van de camera bleek dat er nog oude video’s op stonden. Ze konden de interviews volledig terugkijken en -luisteren.</a:t>
            </a:r>
          </a:p>
          <a:p>
            <a:pPr>
              <a:lnSpc>
                <a:spcPct val="90000"/>
              </a:lnSpc>
              <a:spcAft>
                <a:spcPts val="600"/>
              </a:spcAft>
            </a:pPr>
            <a:endParaRPr lang="nl-NL" sz="2400" dirty="0"/>
          </a:p>
          <a:p>
            <a:pPr>
              <a:lnSpc>
                <a:spcPct val="90000"/>
              </a:lnSpc>
              <a:spcAft>
                <a:spcPts val="600"/>
              </a:spcAft>
            </a:pPr>
            <a:endParaRPr lang="nl-NL" sz="2400" dirty="0"/>
          </a:p>
          <a:p>
            <a:pPr>
              <a:lnSpc>
                <a:spcPct val="90000"/>
              </a:lnSpc>
              <a:spcAft>
                <a:spcPts val="600"/>
              </a:spcAft>
            </a:pPr>
            <a:endParaRPr lang="nl-NL" sz="2400" dirty="0"/>
          </a:p>
          <a:p>
            <a:pPr>
              <a:lnSpc>
                <a:spcPct val="90000"/>
              </a:lnSpc>
              <a:spcAft>
                <a:spcPts val="600"/>
              </a:spcAft>
            </a:pPr>
            <a:endParaRPr lang="nl-NL" sz="2400" dirty="0"/>
          </a:p>
          <a:p>
            <a:pPr>
              <a:lnSpc>
                <a:spcPct val="90000"/>
              </a:lnSpc>
              <a:spcAft>
                <a:spcPts val="600"/>
              </a:spcAft>
            </a:pPr>
            <a:endParaRPr lang="nl-NL" sz="2400" dirty="0"/>
          </a:p>
          <a:p>
            <a:pPr>
              <a:lnSpc>
                <a:spcPct val="90000"/>
              </a:lnSpc>
              <a:spcAft>
                <a:spcPts val="600"/>
              </a:spcAft>
            </a:pPr>
            <a:r>
              <a:rPr lang="nl-NL" sz="1400" dirty="0">
                <a:ea typeface="Roboto" panose="02000000000000000000" pitchFamily="2" charset="0"/>
                <a:cs typeface="Roboto" panose="02000000000000000000" pitchFamily="2" charset="0"/>
              </a:rPr>
              <a:t>Overgenomen uit: HAN/AGV (2024). </a:t>
            </a:r>
            <a:r>
              <a:rPr lang="nl-NL" sz="1400" i="1" dirty="0">
                <a:ea typeface="Roboto" panose="02000000000000000000" pitchFamily="2" charset="0"/>
                <a:cs typeface="Roboto" panose="02000000000000000000" pitchFamily="2" charset="0"/>
              </a:rPr>
              <a:t>Hoe integer is jouw onderzoek? Handleiding voor studenten </a:t>
            </a:r>
            <a:r>
              <a:rPr lang="nl-NL" sz="1400" dirty="0">
                <a:ea typeface="Roboto" panose="02000000000000000000" pitchFamily="2" charset="0"/>
                <a:cs typeface="Roboto" panose="02000000000000000000" pitchFamily="2" charset="0"/>
              </a:rPr>
              <a:t>(versie 2), p4.</a:t>
            </a:r>
          </a:p>
        </p:txBody>
      </p:sp>
      <p:pic>
        <p:nvPicPr>
          <p:cNvPr id="8" name="Graphic 7" descr="Vergadering met effen opvulling">
            <a:extLst>
              <a:ext uri="{FF2B5EF4-FFF2-40B4-BE49-F238E27FC236}">
                <a16:creationId xmlns:a16="http://schemas.microsoft.com/office/drawing/2014/main" id="{D7AAA624-4A47-E376-8389-7AB9E29ACA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1869" y="3669528"/>
            <a:ext cx="2593307" cy="2593307"/>
          </a:xfrm>
          <a:prstGeom prst="rect">
            <a:avLst/>
          </a:prstGeom>
        </p:spPr>
      </p:pic>
      <p:sp>
        <p:nvSpPr>
          <p:cNvPr id="4" name="Titel 4">
            <a:extLst>
              <a:ext uri="{FF2B5EF4-FFF2-40B4-BE49-F238E27FC236}">
                <a16:creationId xmlns:a16="http://schemas.microsoft.com/office/drawing/2014/main" id="{269AA60F-B715-CD12-99A2-6515A5B5B2B4}"/>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8 – oeps</a:t>
            </a:r>
          </a:p>
        </p:txBody>
      </p:sp>
    </p:spTree>
    <p:extLst>
      <p:ext uri="{BB962C8B-B14F-4D97-AF65-F5344CB8AC3E}">
        <p14:creationId xmlns:p14="http://schemas.microsoft.com/office/powerpoint/2010/main" val="3709114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DA5FF-CF60-E5E3-E7B3-83831DB6A123}"/>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1B9CFA6D-849A-2C96-6041-B67C1FF7441D}"/>
              </a:ext>
            </a:extLst>
          </p:cNvPr>
          <p:cNvSpPr txBox="1"/>
          <p:nvPr/>
        </p:nvSpPr>
        <p:spPr>
          <a:xfrm>
            <a:off x="1192407" y="1307384"/>
            <a:ext cx="5867382" cy="4243231"/>
          </a:xfrm>
          <a:prstGeom prst="rect">
            <a:avLst/>
          </a:prstGeom>
        </p:spPr>
        <p:txBody>
          <a:bodyPr vert="horz" lIns="91440" tIns="45720" rIns="91440" bIns="45720" rtlCol="0">
            <a:noAutofit/>
          </a:bodyPr>
          <a:lstStyle/>
          <a:p>
            <a:r>
              <a:rPr lang="nl-NL" sz="1900" dirty="0">
                <a:solidFill>
                  <a:srgbClr val="000000"/>
                </a:solidFill>
                <a:ea typeface="Roboto" panose="02000000000000000000" pitchFamily="2" charset="0"/>
                <a:cs typeface="Roboto" panose="02000000000000000000" pitchFamily="2" charset="0"/>
              </a:rPr>
              <a:t>Jouw studenten doen onderzoek naar ervaringen van een pilot door meerdere zorgvragers die aan deze pilot deelnemen te interviewen. Ze zijn bijna klaar met hun onderzoeksverslag. De opdrachtgever vraagt nu om enkele zinnen in de conclusie te herformuleren met als argument dat de zorgverzekeraar het onderzoeksverslag ook gaat lezen. De zorgverzekeraar bepaalt of de pilot al dan niet wordt voortgezet. De opdrachtgever vindt de zinnen in de conclusie ‘te stellig’ in het nadeel van de pilot geformuleerd, echter de begeleider vanuit de opleiding is zeer tevreden. Enerzijds willen de studenten tegemoetkomen aan de wens van de opdrachtgever. Ze vinden haar kundig, heeft hen altijd goed begeleid en een van de studenten overweegt om na de opleiding bij deze instelling te werken. Anderzijds willen ze ook graag een voldoende halen voor het verslag en eerlijk de bevindingen opschrijven.</a:t>
            </a:r>
            <a:endParaRPr lang="nl-NL" sz="1900" dirty="0">
              <a:ea typeface="Roboto" panose="02000000000000000000" pitchFamily="2" charset="0"/>
              <a:cs typeface="Roboto" panose="02000000000000000000" pitchFamily="2" charset="0"/>
            </a:endParaRPr>
          </a:p>
        </p:txBody>
      </p:sp>
      <p:sp>
        <p:nvSpPr>
          <p:cNvPr id="6" name="Tekstvak 5">
            <a:extLst>
              <a:ext uri="{FF2B5EF4-FFF2-40B4-BE49-F238E27FC236}">
                <a16:creationId xmlns:a16="http://schemas.microsoft.com/office/drawing/2014/main" id="{B2061572-4C43-7D3D-91AC-D1792169C0BA}"/>
              </a:ext>
            </a:extLst>
          </p:cNvPr>
          <p:cNvSpPr txBox="1"/>
          <p:nvPr/>
        </p:nvSpPr>
        <p:spPr>
          <a:xfrm>
            <a:off x="7617745" y="5915003"/>
            <a:ext cx="4425843" cy="523220"/>
          </a:xfrm>
          <a:prstGeom prst="rect">
            <a:avLst/>
          </a:prstGeom>
          <a:noFill/>
        </p:spPr>
        <p:txBody>
          <a:bodyPr wrap="square">
            <a:spAutoFit/>
          </a:bodyPr>
          <a:lstStyle/>
          <a:p>
            <a:r>
              <a:rPr lang="nl-NL" sz="1400" dirty="0">
                <a:ea typeface="Roboto" panose="02000000000000000000" pitchFamily="2" charset="0"/>
                <a:cs typeface="Roboto" panose="02000000000000000000" pitchFamily="2" charset="0"/>
              </a:rPr>
              <a:t>Overgenomen uit: HAN/AGV (2024). </a:t>
            </a:r>
            <a:r>
              <a:rPr lang="nl-NL" sz="1400" i="1" dirty="0">
                <a:ea typeface="Roboto" panose="02000000000000000000" pitchFamily="2" charset="0"/>
                <a:cs typeface="Roboto" panose="02000000000000000000" pitchFamily="2" charset="0"/>
              </a:rPr>
              <a:t>Hoe integer is jouw onderzoek? Handleiding voor studenten </a:t>
            </a:r>
            <a:r>
              <a:rPr lang="nl-NL" sz="1400" dirty="0">
                <a:ea typeface="Roboto" panose="02000000000000000000" pitchFamily="2" charset="0"/>
                <a:cs typeface="Roboto" panose="02000000000000000000" pitchFamily="2" charset="0"/>
              </a:rPr>
              <a:t>(versie 2), p12.</a:t>
            </a:r>
          </a:p>
        </p:txBody>
      </p:sp>
      <p:pic>
        <p:nvPicPr>
          <p:cNvPr id="10" name="Graphic 9" descr="Krabbelen met effen opvulling">
            <a:extLst>
              <a:ext uri="{FF2B5EF4-FFF2-40B4-BE49-F238E27FC236}">
                <a16:creationId xmlns:a16="http://schemas.microsoft.com/office/drawing/2014/main" id="{3AA08CB1-9E70-9832-D39C-668ACD16EC8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023581"/>
            <a:ext cx="2545005" cy="2421472"/>
          </a:xfrm>
          <a:prstGeom prst="rect">
            <a:avLst/>
          </a:prstGeom>
        </p:spPr>
      </p:pic>
      <p:sp>
        <p:nvSpPr>
          <p:cNvPr id="4" name="Titel 4">
            <a:extLst>
              <a:ext uri="{FF2B5EF4-FFF2-40B4-BE49-F238E27FC236}">
                <a16:creationId xmlns:a16="http://schemas.microsoft.com/office/drawing/2014/main" id="{63D2D0A7-8B73-F34C-6809-39D572565E9C}"/>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9 – te stellig</a:t>
            </a:r>
          </a:p>
        </p:txBody>
      </p:sp>
    </p:spTree>
    <p:extLst>
      <p:ext uri="{BB962C8B-B14F-4D97-AF65-F5344CB8AC3E}">
        <p14:creationId xmlns:p14="http://schemas.microsoft.com/office/powerpoint/2010/main" val="1899955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EEF28-BEB1-AB04-7FFF-278ECC8AD870}"/>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E771B482-33A1-129F-503F-68CDBB0C7D03}"/>
              </a:ext>
            </a:extLst>
          </p:cNvPr>
          <p:cNvSpPr txBox="1"/>
          <p:nvPr/>
        </p:nvSpPr>
        <p:spPr>
          <a:xfrm>
            <a:off x="1246823" y="1291590"/>
            <a:ext cx="5999797" cy="4243231"/>
          </a:xfrm>
          <a:prstGeom prst="rect">
            <a:avLst/>
          </a:prstGeom>
        </p:spPr>
        <p:txBody>
          <a:bodyPr vert="horz" lIns="91440" tIns="45720" rIns="91440" bIns="45720" rtlCol="0">
            <a:noAutofit/>
          </a:bodyPr>
          <a:lstStyle/>
          <a:p>
            <a:r>
              <a:rPr lang="nl-NL" sz="1900" dirty="0">
                <a:solidFill>
                  <a:srgbClr val="000000"/>
                </a:solidFill>
                <a:ea typeface="Roboto" panose="02000000000000000000" pitchFamily="2" charset="0"/>
                <a:cs typeface="Roboto" panose="02000000000000000000" pitchFamily="2" charset="0"/>
              </a:rPr>
              <a:t>De vriend van je dochter zit aan het einde van zijn hbo-opleiding en moet alleen nog een praktijkgericht onderzoek uitvoeren. De opdracht is om professionals uit het werkveld te interviewen over hun rol bij het stimuleren van gezonde voeding van cliënten. Het vinden en interviewen van ‘echte’ professionals is alleen moeilijk, en wellicht vindt hij het ook spannend. Hij besluit om verschillende mensen uit het eigen netwerk te interviewen, waaronder vrienden en familie die affiniteit hebben met het werkveld diëtetiek.</a:t>
            </a:r>
          </a:p>
          <a:p>
            <a:r>
              <a:rPr lang="nl-NL" sz="1900" dirty="0">
                <a:solidFill>
                  <a:srgbClr val="000000"/>
                </a:solidFill>
                <a:ea typeface="Roboto" panose="02000000000000000000" pitchFamily="2" charset="0"/>
                <a:cs typeface="Roboto" panose="02000000000000000000" pitchFamily="2" charset="0"/>
              </a:rPr>
              <a:t>Jij komt thuis en ziet dat je dochter aan de keukentafel door haar vriend wordt geïnterviewd. Zij heeft een opleiding tot diëtist afgerond, maar behoort zeker niet tot de populatie van het onderzoek. Hij fabriceert hiermee onderzoeksdata die uiteindelijk in een onderzoeksrapport worden teruggeven aan de opdrachtgever. Zelf ziet hij het kwaad hier niet van in; hij slaagt met een mooie voldoende voor het onderzoek.</a:t>
            </a:r>
            <a:endParaRPr lang="nl-NL" sz="1900" dirty="0">
              <a:ea typeface="Roboto" panose="02000000000000000000" pitchFamily="2" charset="0"/>
              <a:cs typeface="Roboto" panose="02000000000000000000" pitchFamily="2" charset="0"/>
            </a:endParaRPr>
          </a:p>
        </p:txBody>
      </p:sp>
      <p:sp>
        <p:nvSpPr>
          <p:cNvPr id="6" name="Tekstvak 5">
            <a:extLst>
              <a:ext uri="{FF2B5EF4-FFF2-40B4-BE49-F238E27FC236}">
                <a16:creationId xmlns:a16="http://schemas.microsoft.com/office/drawing/2014/main" id="{A477FDD1-4575-E89B-1682-737D0134C515}"/>
              </a:ext>
            </a:extLst>
          </p:cNvPr>
          <p:cNvSpPr txBox="1"/>
          <p:nvPr/>
        </p:nvSpPr>
        <p:spPr>
          <a:xfrm>
            <a:off x="7617745" y="5915003"/>
            <a:ext cx="4425843" cy="738664"/>
          </a:xfrm>
          <a:prstGeom prst="rect">
            <a:avLst/>
          </a:prstGeom>
          <a:noFill/>
        </p:spPr>
        <p:txBody>
          <a:bodyPr wrap="square">
            <a:spAutoFit/>
          </a:bodyPr>
          <a:lstStyle/>
          <a:p>
            <a:r>
              <a:rPr lang="nl-NL" sz="1400" dirty="0">
                <a:latin typeface="Roboto" panose="02000000000000000000" pitchFamily="2" charset="0"/>
                <a:ea typeface="Roboto" panose="02000000000000000000" pitchFamily="2" charset="0"/>
                <a:cs typeface="Roboto" panose="02000000000000000000" pitchFamily="2" charset="0"/>
              </a:rPr>
              <a:t>Overgenomen uit: HAN/AGV (2024). </a:t>
            </a:r>
            <a:r>
              <a:rPr lang="nl-NL" sz="1400" i="1" dirty="0">
                <a:latin typeface="Roboto" panose="02000000000000000000" pitchFamily="2" charset="0"/>
                <a:ea typeface="Roboto" panose="02000000000000000000" pitchFamily="2" charset="0"/>
                <a:cs typeface="Roboto" panose="02000000000000000000" pitchFamily="2" charset="0"/>
              </a:rPr>
              <a:t>Hoe integer is jouw onderzoek? Handleiding voor studenten </a:t>
            </a:r>
            <a:r>
              <a:rPr lang="nl-NL" sz="1400" dirty="0">
                <a:latin typeface="Roboto" panose="02000000000000000000" pitchFamily="2" charset="0"/>
                <a:ea typeface="Roboto" panose="02000000000000000000" pitchFamily="2" charset="0"/>
                <a:cs typeface="Roboto" panose="02000000000000000000" pitchFamily="2" charset="0"/>
              </a:rPr>
              <a:t>(versie 2), p13.</a:t>
            </a:r>
          </a:p>
        </p:txBody>
      </p:sp>
      <p:pic>
        <p:nvPicPr>
          <p:cNvPr id="8" name="Graphic 7" descr="Vragen met effen opvulling">
            <a:extLst>
              <a:ext uri="{FF2B5EF4-FFF2-40B4-BE49-F238E27FC236}">
                <a16:creationId xmlns:a16="http://schemas.microsoft.com/office/drawing/2014/main" id="{FA1130B5-8F0A-8FE1-6ADC-34BCF602910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188473"/>
            <a:ext cx="2545005" cy="2545005"/>
          </a:xfrm>
          <a:prstGeom prst="rect">
            <a:avLst/>
          </a:prstGeom>
        </p:spPr>
      </p:pic>
      <p:sp>
        <p:nvSpPr>
          <p:cNvPr id="4" name="Titel 4">
            <a:extLst>
              <a:ext uri="{FF2B5EF4-FFF2-40B4-BE49-F238E27FC236}">
                <a16:creationId xmlns:a16="http://schemas.microsoft.com/office/drawing/2014/main" id="{53D93300-9E25-AC9A-9375-1B24547D802C}"/>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10 – keukentafel</a:t>
            </a:r>
          </a:p>
        </p:txBody>
      </p:sp>
    </p:spTree>
    <p:extLst>
      <p:ext uri="{BB962C8B-B14F-4D97-AF65-F5344CB8AC3E}">
        <p14:creationId xmlns:p14="http://schemas.microsoft.com/office/powerpoint/2010/main" val="758476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3A7EAB-2C56-3215-5435-3CA53423D648}"/>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42A6BFBC-F9E7-E207-64C1-6F893FAED4D5}"/>
              </a:ext>
            </a:extLst>
          </p:cNvPr>
          <p:cNvSpPr txBox="1"/>
          <p:nvPr/>
        </p:nvSpPr>
        <p:spPr>
          <a:xfrm>
            <a:off x="1295126" y="1291590"/>
            <a:ext cx="6020074" cy="5566410"/>
          </a:xfrm>
          <a:prstGeom prst="rect">
            <a:avLst/>
          </a:prstGeom>
        </p:spPr>
        <p:txBody>
          <a:bodyPr vert="horz" lIns="91440" tIns="45720" rIns="91440" bIns="45720" rtlCol="0">
            <a:noAutofit/>
          </a:bodyPr>
          <a:lstStyle/>
          <a:p>
            <a:r>
              <a:rPr lang="nl-NL" sz="1900" dirty="0">
                <a:solidFill>
                  <a:srgbClr val="000000"/>
                </a:solidFill>
                <a:ea typeface="Roboto" panose="02000000000000000000" pitchFamily="2" charset="0"/>
                <a:cs typeface="Roboto" panose="02000000000000000000" pitchFamily="2" charset="0"/>
              </a:rPr>
              <a:t>Een bachelorstagiaire voert in het verpleeghuis waar zij werkzaam is praktijkgericht onderzoek uit met als doel bij te dragen aan de deskundigheid van medewerkers in het versterken van de autonomie van de cliënten. Om zicht te krijgen op de ervaren autonomie van de bewoners, worden tien bewoners geïnterviewd. In een informatiebrief en nogmaals bij aanvang van het interview heeft de onderzoeker expliciet benoemd dat de namen van de deelnemers anoniem zullen blijven. Gedurende een emotioneel interview geeft een bewoner (mevrouw J.) aan dat ze veel pijn heeft, maar dat ze daar geen aandacht of zorg voor krijgt van haar vaste begeleider. Ze voelt zich daar heel verdrietig over. De stagiaire zit hier erg mee en stelt voor om hierover in gesprek te gaan met deze begeleider, zodat er een gunstige verandering in de bejegening optreedt. De bewoner weigert dit uit angst om als ‘een verklikker’ over te komen en daardoor nog slechter behandeld te worden.</a:t>
            </a:r>
            <a:endParaRPr lang="nl-NL" sz="1900" dirty="0">
              <a:ea typeface="Roboto" panose="02000000000000000000" pitchFamily="2" charset="0"/>
              <a:cs typeface="Roboto" panose="02000000000000000000" pitchFamily="2" charset="0"/>
            </a:endParaRPr>
          </a:p>
        </p:txBody>
      </p:sp>
      <p:sp>
        <p:nvSpPr>
          <p:cNvPr id="6" name="Tekstvak 5">
            <a:extLst>
              <a:ext uri="{FF2B5EF4-FFF2-40B4-BE49-F238E27FC236}">
                <a16:creationId xmlns:a16="http://schemas.microsoft.com/office/drawing/2014/main" id="{AD138510-31E2-D690-C8EC-606E2DD8EF4E}"/>
              </a:ext>
            </a:extLst>
          </p:cNvPr>
          <p:cNvSpPr txBox="1"/>
          <p:nvPr/>
        </p:nvSpPr>
        <p:spPr>
          <a:xfrm>
            <a:off x="7480350" y="5845200"/>
            <a:ext cx="4585255" cy="738664"/>
          </a:xfrm>
          <a:prstGeom prst="rect">
            <a:avLst/>
          </a:prstGeom>
          <a:noFill/>
        </p:spPr>
        <p:txBody>
          <a:bodyPr wrap="square">
            <a:spAutoFit/>
          </a:bodyPr>
          <a:lstStyle/>
          <a:p>
            <a:r>
              <a:rPr lang="nl-NL" sz="1400" dirty="0">
                <a:solidFill>
                  <a:srgbClr val="000000"/>
                </a:solidFill>
                <a:ea typeface="Roboto" panose="02000000000000000000" pitchFamily="2" charset="0"/>
                <a:cs typeface="Roboto" panose="02000000000000000000" pitchFamily="2" charset="0"/>
              </a:rPr>
              <a:t>Overgenomen uit: Wouters, E. &amp; Aarts, S. (2017). </a:t>
            </a:r>
            <a:r>
              <a:rPr lang="nl-NL" sz="1400" i="1" dirty="0">
                <a:solidFill>
                  <a:srgbClr val="000000"/>
                </a:solidFill>
                <a:ea typeface="Roboto" panose="02000000000000000000" pitchFamily="2" charset="0"/>
                <a:cs typeface="Roboto" panose="02000000000000000000" pitchFamily="2" charset="0"/>
              </a:rPr>
              <a:t>Ethiek van praktijkgericht onderzoek: Zonder ethiek is het al moeilijk genoeg</a:t>
            </a:r>
            <a:r>
              <a:rPr lang="nl-NL" sz="1400" dirty="0">
                <a:solidFill>
                  <a:srgbClr val="000000"/>
                </a:solidFill>
                <a:ea typeface="Roboto" panose="02000000000000000000" pitchFamily="2" charset="0"/>
                <a:cs typeface="Roboto" panose="02000000000000000000" pitchFamily="2" charset="0"/>
              </a:rPr>
              <a:t>. Bohn Stafleu van Loghum, p31-32 .</a:t>
            </a:r>
            <a:endParaRPr lang="nl-NL" sz="1400" dirty="0">
              <a:ea typeface="Roboto" panose="02000000000000000000" pitchFamily="2" charset="0"/>
              <a:cs typeface="Roboto" panose="02000000000000000000" pitchFamily="2" charset="0"/>
            </a:endParaRPr>
          </a:p>
        </p:txBody>
      </p:sp>
      <p:pic>
        <p:nvPicPr>
          <p:cNvPr id="8" name="Graphic 7" descr="Huilend gezicht met effen opvulling met effen opvulling">
            <a:extLst>
              <a:ext uri="{FF2B5EF4-FFF2-40B4-BE49-F238E27FC236}">
                <a16:creationId xmlns:a16="http://schemas.microsoft.com/office/drawing/2014/main" id="{0B936D8E-7CFF-0DE8-65BA-DD4C8141E32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03102" y="3077292"/>
            <a:ext cx="2493772" cy="2493772"/>
          </a:xfrm>
          <a:prstGeom prst="rect">
            <a:avLst/>
          </a:prstGeom>
        </p:spPr>
      </p:pic>
      <p:sp>
        <p:nvSpPr>
          <p:cNvPr id="7" name="Titel 4">
            <a:extLst>
              <a:ext uri="{FF2B5EF4-FFF2-40B4-BE49-F238E27FC236}">
                <a16:creationId xmlns:a16="http://schemas.microsoft.com/office/drawing/2014/main" id="{B3ADCD9C-F9FE-4A4C-E508-C4C24724257A}"/>
              </a:ext>
            </a:extLst>
          </p:cNvPr>
          <p:cNvSpPr txBox="1">
            <a:spLocks/>
          </p:cNvSpPr>
          <p:nvPr/>
        </p:nvSpPr>
        <p:spPr>
          <a:xfrm>
            <a:off x="1246824" y="643467"/>
            <a:ext cx="6068376"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11 – pijnlijke informatie</a:t>
            </a:r>
          </a:p>
        </p:txBody>
      </p:sp>
    </p:spTree>
    <p:extLst>
      <p:ext uri="{BB962C8B-B14F-4D97-AF65-F5344CB8AC3E}">
        <p14:creationId xmlns:p14="http://schemas.microsoft.com/office/powerpoint/2010/main" val="654050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4" y="1291590"/>
            <a:ext cx="5812966" cy="2439731"/>
          </a:xfrm>
          <a:prstGeom prst="rect">
            <a:avLst/>
          </a:prstGeom>
        </p:spPr>
        <p:txBody>
          <a:bodyPr vert="horz" lIns="91440" tIns="45720" rIns="91440" bIns="45720" rtlCol="0">
            <a:normAutofit/>
          </a:bodyPr>
          <a:lstStyle/>
          <a:p>
            <a:pPr>
              <a:lnSpc>
                <a:spcPct val="90000"/>
              </a:lnSpc>
              <a:spcAft>
                <a:spcPts val="600"/>
              </a:spcAft>
            </a:pPr>
            <a:r>
              <a:rPr lang="nl-NL" sz="2200" noProof="0" dirty="0">
                <a:effectLst/>
              </a:rPr>
              <a:t>Voor een minor in sociaal welzijnswerk wil een student onderzoek doen naar illegaal wapenbezit. De opdrachtgever is beheerder van het wijkgebouw in de buurt. Veel vrienden van deze student zijn daar regelmatige bezoekers. Via hen heeft hij toegang tot meer informatie.</a:t>
            </a:r>
            <a:endParaRPr lang="nl-NL" sz="2200" noProof="0" dirty="0"/>
          </a:p>
        </p:txBody>
      </p:sp>
      <p:pic>
        <p:nvPicPr>
          <p:cNvPr id="6" name="Graphic 5" descr="Waterpistool met effen opvulling">
            <a:extLst>
              <a:ext uri="{FF2B5EF4-FFF2-40B4-BE49-F238E27FC236}">
                <a16:creationId xmlns:a16="http://schemas.microsoft.com/office/drawing/2014/main" id="{260F472F-E85A-F571-D4D9-9EC9B0C7E81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37911" y="3629022"/>
            <a:ext cx="2585510" cy="2585510"/>
          </a:xfrm>
          <a:prstGeom prst="rect">
            <a:avLst/>
          </a:prstGeom>
        </p:spPr>
      </p:pic>
      <p:sp>
        <p:nvSpPr>
          <p:cNvPr id="7" name="Titel 4">
            <a:extLst>
              <a:ext uri="{FF2B5EF4-FFF2-40B4-BE49-F238E27FC236}">
                <a16:creationId xmlns:a16="http://schemas.microsoft.com/office/drawing/2014/main" id="{0ABC2033-41A1-27DB-4611-3A711C85114D}"/>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12 – vrienden</a:t>
            </a:r>
          </a:p>
        </p:txBody>
      </p:sp>
    </p:spTree>
    <p:extLst>
      <p:ext uri="{BB962C8B-B14F-4D97-AF65-F5344CB8AC3E}">
        <p14:creationId xmlns:p14="http://schemas.microsoft.com/office/powerpoint/2010/main" val="10418641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99891-7080-6D4B-5767-CBF1E44AB507}"/>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6AB3CC2F-4FF0-F857-D700-20E29ACE1339}"/>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13 – hechte band</a:t>
            </a:r>
          </a:p>
        </p:txBody>
      </p:sp>
      <p:sp>
        <p:nvSpPr>
          <p:cNvPr id="3" name="Tekstvak 2">
            <a:extLst>
              <a:ext uri="{FF2B5EF4-FFF2-40B4-BE49-F238E27FC236}">
                <a16:creationId xmlns:a16="http://schemas.microsoft.com/office/drawing/2014/main" id="{8EC979C9-7BF1-E709-B573-97548C0F37F0}"/>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200" dirty="0">
                <a:ea typeface="Roboto" panose="02000000000000000000" pitchFamily="2" charset="0"/>
              </a:rPr>
              <a:t>In het afgelopen jaar heeft een groep studenten in de wijk allerlei activiteiten gedaan met buurtbewoners (sommigen met ouderen, anderen met kinderen). De studenten hadden tijd en aandacht voor de mensen en hebben er veel geleerd, maar nu wordt het project afgerond. De studenten nemen afscheid en gaan verder naar het volgende studieonderdeel. De bewoners blijven waar ze waren. Kan de band die ontstaan is tussen hen zomaar verbroken worden? Als docent/projectbegeleider zie je dat sommige buurtbewoners, maar ook enkele studenten bij de laatste activiteit best moeite hebben met het afscheid. Sommigen wisselen telefoonnummers uit en maken afspraken om elkaar nog een keer te ontmoeten. </a:t>
            </a:r>
            <a:endParaRPr lang="nl-NL" sz="2200" noProof="0" dirty="0">
              <a:solidFill>
                <a:srgbClr val="FF0000"/>
              </a:solidFill>
              <a:ea typeface="Roboto" panose="02000000000000000000" pitchFamily="2" charset="0"/>
            </a:endParaRPr>
          </a:p>
        </p:txBody>
      </p:sp>
      <p:pic>
        <p:nvPicPr>
          <p:cNvPr id="7" name="Graphic 6" descr="Sociaal netwerk met effen opvulling">
            <a:extLst>
              <a:ext uri="{FF2B5EF4-FFF2-40B4-BE49-F238E27FC236}">
                <a16:creationId xmlns:a16="http://schemas.microsoft.com/office/drawing/2014/main" id="{524BAF33-FFF3-3C18-7943-28C1F2CBD7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9" y="3019117"/>
            <a:ext cx="2545004" cy="2545004"/>
          </a:xfrm>
          <a:prstGeom prst="rect">
            <a:avLst/>
          </a:prstGeom>
        </p:spPr>
      </p:pic>
    </p:spTree>
    <p:extLst>
      <p:ext uri="{BB962C8B-B14F-4D97-AF65-F5344CB8AC3E}">
        <p14:creationId xmlns:p14="http://schemas.microsoft.com/office/powerpoint/2010/main" val="3958072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CD561-DBBF-DE8F-6FA8-43A32B54D41B}"/>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3C19A844-D235-D01F-45FF-297BD4ABC98B}"/>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14 – diepvriespizza</a:t>
            </a:r>
          </a:p>
        </p:txBody>
      </p:sp>
      <p:sp>
        <p:nvSpPr>
          <p:cNvPr id="3" name="Tekstvak 2">
            <a:extLst>
              <a:ext uri="{FF2B5EF4-FFF2-40B4-BE49-F238E27FC236}">
                <a16:creationId xmlns:a16="http://schemas.microsoft.com/office/drawing/2014/main" id="{2A7A10DF-8D0E-3B97-AC9D-F77337AD431C}"/>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200" dirty="0"/>
              <a:t>In het wijkcentrum komen gezondheidszorg- en welzijnsprofessionals elkaar regelmatig tegen. Ook veel bewoners uit de wijk, voor wie in het wijkcentrum allerlei activiteiten plaatsvinden, zijn er vaak te vinden. Bijvoorbeeld meneer Jansen, afgekeurd voor werk vanwege rugklachten. Hij neemt als wijkbewoner deel aan een project waar jouw studenten ook bij betrokken zijn. Hij heeft flink overgewicht, maar hij vertelt dat hij vier dagen per week diepvriespizza eet en nooit heeft kunnen wennen aan koffie zonder suiker. Hij klaagt over pijn in zijn benen en vertelt dat hij thuis bijna de trap niet meer op komt.</a:t>
            </a:r>
          </a:p>
        </p:txBody>
      </p:sp>
      <p:pic>
        <p:nvPicPr>
          <p:cNvPr id="6" name="Graphic 5" descr="Hele pizza met effen opvulling">
            <a:extLst>
              <a:ext uri="{FF2B5EF4-FFF2-40B4-BE49-F238E27FC236}">
                <a16:creationId xmlns:a16="http://schemas.microsoft.com/office/drawing/2014/main" id="{ED9747CC-5A28-3301-AC43-5F3D8AC9A0D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4917" y="3296925"/>
            <a:ext cx="2590259" cy="2590259"/>
          </a:xfrm>
          <a:prstGeom prst="rect">
            <a:avLst/>
          </a:prstGeom>
        </p:spPr>
      </p:pic>
    </p:spTree>
    <p:extLst>
      <p:ext uri="{BB962C8B-B14F-4D97-AF65-F5344CB8AC3E}">
        <p14:creationId xmlns:p14="http://schemas.microsoft.com/office/powerpoint/2010/main" val="2045119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8E61FF-2D98-C6E5-D356-97805040C69A}"/>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80FDB58C-16F6-75F8-DBD8-D844D60E5B00}"/>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15 – aanbellen</a:t>
            </a:r>
          </a:p>
        </p:txBody>
      </p:sp>
      <p:sp>
        <p:nvSpPr>
          <p:cNvPr id="3" name="Tekstvak 2">
            <a:extLst>
              <a:ext uri="{FF2B5EF4-FFF2-40B4-BE49-F238E27FC236}">
                <a16:creationId xmlns:a16="http://schemas.microsoft.com/office/drawing/2014/main" id="{4AC1EADA-0D08-8DF2-E63B-B9721691B94A}"/>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000" dirty="0"/>
              <a:t>In een project hebben studenten als doel om bij te dragen aan duurzaamheid en een beter milieu. Daarom hebben zij folders gemaakt waarin zij uitleggen dat het belangrijk is om medicijnen en medische hulpmiddelen die niet meer gebruikt worden, niet weg te gooien maar naar een verzamelpunt te brengen. De folder is in drie talen vertaald, maar de studenten hebben het idee dat lang niet alle wijkbewoners begrijpen waar het over gaat. Daarom hebben ze een campagneplan gemaakt dat ze nu aan jou (projectbegeleider/docent) voorleggen: ze gaan langs de deuren om het aan de mensen uit te leggen. Daarbij willen zij aanbellen bij alle huizen waarvan zij denken dat er mensen wonen die de folder niet hebben kunnen lezen. Maar er ontstaat discussie over de vraag, bij wie je dan wel en niet moet gaan aanbellen.</a:t>
            </a:r>
          </a:p>
        </p:txBody>
      </p:sp>
      <p:pic>
        <p:nvPicPr>
          <p:cNvPr id="9" name="Graphic 8" descr="Megafoon 1 met effen opvulling">
            <a:extLst>
              <a:ext uri="{FF2B5EF4-FFF2-40B4-BE49-F238E27FC236}">
                <a16:creationId xmlns:a16="http://schemas.microsoft.com/office/drawing/2014/main" id="{E5D31737-997F-FCCA-1A8F-EBA929AD6E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71445" y="3188473"/>
            <a:ext cx="2545005" cy="2545005"/>
          </a:xfrm>
          <a:prstGeom prst="rect">
            <a:avLst/>
          </a:prstGeom>
        </p:spPr>
      </p:pic>
    </p:spTree>
    <p:extLst>
      <p:ext uri="{BB962C8B-B14F-4D97-AF65-F5344CB8AC3E}">
        <p14:creationId xmlns:p14="http://schemas.microsoft.com/office/powerpoint/2010/main" val="2863138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FC2C2-A2FC-2137-ABC0-E155D054F43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E664577B-E6CD-A007-1246-6293790FC661}"/>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16 – geheime agenda</a:t>
            </a:r>
          </a:p>
        </p:txBody>
      </p:sp>
      <p:sp>
        <p:nvSpPr>
          <p:cNvPr id="3" name="Tekstvak 2">
            <a:extLst>
              <a:ext uri="{FF2B5EF4-FFF2-40B4-BE49-F238E27FC236}">
                <a16:creationId xmlns:a16="http://schemas.microsoft.com/office/drawing/2014/main" id="{B6317250-96DA-46DF-8E0B-A0CD02544522}"/>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200" dirty="0"/>
              <a:t>Je werkt aan een project in samenwerking met een organisatie die ook een deel van het onderzoek financiert. Gedurende het proces kom je er achter dat deze samenwerkingspartner een geheime agenda heeft: in communicatie naar derden (bijvoorbeeld i.v.m. werving van nieuwe cliënten) gebruiken ze resultaten uit het project op een voor hen voordelige manier. Ze noemen alleen de positieve uitkomsten en verzwijgen de uitkomsten die daar eventueel mee in tegenspraak zijn. Ook maken ze hun eigen rol groter dan die feitelijk is/was. </a:t>
            </a:r>
          </a:p>
        </p:txBody>
      </p:sp>
      <p:pic>
        <p:nvPicPr>
          <p:cNvPr id="6" name="Graphic 5" descr="Luidspreker dempen met effen opvulling">
            <a:extLst>
              <a:ext uri="{FF2B5EF4-FFF2-40B4-BE49-F238E27FC236}">
                <a16:creationId xmlns:a16="http://schemas.microsoft.com/office/drawing/2014/main" id="{58C57DD6-979E-6F73-40EB-7549897C30C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188473"/>
            <a:ext cx="2545005" cy="2545005"/>
          </a:xfrm>
          <a:prstGeom prst="rect">
            <a:avLst/>
          </a:prstGeom>
        </p:spPr>
      </p:pic>
    </p:spTree>
    <p:extLst>
      <p:ext uri="{BB962C8B-B14F-4D97-AF65-F5344CB8AC3E}">
        <p14:creationId xmlns:p14="http://schemas.microsoft.com/office/powerpoint/2010/main" val="367900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B0CE7B-92F6-A1EF-99C1-4AA89D0C53E4}"/>
              </a:ext>
            </a:extLst>
          </p:cNvPr>
          <p:cNvSpPr>
            <a:spLocks noGrp="1"/>
          </p:cNvSpPr>
          <p:nvPr>
            <p:ph type="title"/>
          </p:nvPr>
        </p:nvSpPr>
        <p:spPr/>
        <p:txBody>
          <a:bodyPr/>
          <a:lstStyle/>
          <a:p>
            <a:r>
              <a:rPr lang="nl-NL" b="1" dirty="0"/>
              <a:t>Casuïstiek</a:t>
            </a:r>
          </a:p>
        </p:txBody>
      </p:sp>
      <p:sp>
        <p:nvSpPr>
          <p:cNvPr id="3" name="Tijdelijke aanduiding voor inhoud 2">
            <a:extLst>
              <a:ext uri="{FF2B5EF4-FFF2-40B4-BE49-F238E27FC236}">
                <a16:creationId xmlns:a16="http://schemas.microsoft.com/office/drawing/2014/main" id="{39832D42-0414-AA6C-0736-541B36DACE9F}"/>
              </a:ext>
            </a:extLst>
          </p:cNvPr>
          <p:cNvSpPr>
            <a:spLocks noGrp="1"/>
          </p:cNvSpPr>
          <p:nvPr>
            <p:ph idx="1"/>
          </p:nvPr>
        </p:nvSpPr>
        <p:spPr>
          <a:xfrm>
            <a:off x="838200" y="1825625"/>
            <a:ext cx="9101686" cy="4351338"/>
          </a:xfrm>
        </p:spPr>
        <p:txBody>
          <a:bodyPr>
            <a:normAutofit/>
          </a:bodyPr>
          <a:lstStyle/>
          <a:p>
            <a:pPr marL="0" indent="0">
              <a:buNone/>
            </a:pPr>
            <a:r>
              <a:rPr lang="nl-NL" sz="2400" dirty="0"/>
              <a:t>Kaartje pakken en</a:t>
            </a:r>
          </a:p>
          <a:p>
            <a:pPr marL="892175" indent="-446088">
              <a:buFont typeface="+mj-lt"/>
              <a:buAutoNum type="arabicPeriod"/>
            </a:pPr>
            <a:r>
              <a:rPr lang="nl-NL" sz="2400" dirty="0"/>
              <a:t>voor jezelf bekijken en opschrijven </a:t>
            </a:r>
          </a:p>
          <a:p>
            <a:pPr marL="892175" indent="-446088">
              <a:buFont typeface="+mj-lt"/>
              <a:buAutoNum type="arabicPeriod"/>
            </a:pPr>
            <a:r>
              <a:rPr lang="nl-NL" sz="2400" dirty="0"/>
              <a:t>in duo’s bekijken en bespreken </a:t>
            </a:r>
          </a:p>
          <a:p>
            <a:pPr marL="892175" indent="-446088">
              <a:buFont typeface="+mj-lt"/>
              <a:buAutoNum type="arabicPeriod"/>
            </a:pPr>
            <a:r>
              <a:rPr lang="nl-NL" sz="2400" dirty="0"/>
              <a:t>plenair een of meer nabespreken</a:t>
            </a:r>
          </a:p>
        </p:txBody>
      </p:sp>
    </p:spTree>
    <p:extLst>
      <p:ext uri="{BB962C8B-B14F-4D97-AF65-F5344CB8AC3E}">
        <p14:creationId xmlns:p14="http://schemas.microsoft.com/office/powerpoint/2010/main" val="2916107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65D38-D918-E011-A37B-C615F949270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BFFE3CD7-DD94-1221-2EA5-B9C4AB04B746}"/>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17 – interviewstress</a:t>
            </a:r>
          </a:p>
        </p:txBody>
      </p:sp>
      <p:sp>
        <p:nvSpPr>
          <p:cNvPr id="3" name="Tekstvak 2">
            <a:extLst>
              <a:ext uri="{FF2B5EF4-FFF2-40B4-BE49-F238E27FC236}">
                <a16:creationId xmlns:a16="http://schemas.microsoft.com/office/drawing/2014/main" id="{C4001CAF-F96B-D94B-3CFB-0F06D6366D64}"/>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200" dirty="0"/>
              <a:t>In het onderzoeksproject waar je aan meewerkt worden interviews gehouden met bewoners uit bepaalde wijken. In een projectbespreking met de groep interviewers blijkt dat sommigen van hen in toenemende mate last hebben van het feit dat respondenten in de interviews soms onzeker lijken te worden door de aard van de vragen die gesteld worden (die gaan o.a. over hun woonomstandigheden, hun financiële situatie en hun kinderen). De projectcoördinator zegt: ‘ze hebben toch toestemming gegeven voor het interview, dus ze werken vrijwillig mee. En bovendien kunnen ze stoppen wanneer ze dat willen”. Hij vindt dat jullie je er geen zorgen over moeten maken.</a:t>
            </a:r>
          </a:p>
        </p:txBody>
      </p:sp>
      <p:pic>
        <p:nvPicPr>
          <p:cNvPr id="7" name="Graphic 6" descr="Contour van grijzend en zwetend gezicht met effen opvulling">
            <a:extLst>
              <a:ext uri="{FF2B5EF4-FFF2-40B4-BE49-F238E27FC236}">
                <a16:creationId xmlns:a16="http://schemas.microsoft.com/office/drawing/2014/main" id="{43C54652-E754-234D-53C3-EC22AF286B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402367"/>
            <a:ext cx="2545005" cy="2545005"/>
          </a:xfrm>
          <a:prstGeom prst="rect">
            <a:avLst/>
          </a:prstGeom>
        </p:spPr>
      </p:pic>
    </p:spTree>
    <p:extLst>
      <p:ext uri="{BB962C8B-B14F-4D97-AF65-F5344CB8AC3E}">
        <p14:creationId xmlns:p14="http://schemas.microsoft.com/office/powerpoint/2010/main" val="2515950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BB789-AA30-CF0D-0247-DDFC34E5B501}"/>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567F2B7A-88CA-3F2D-C157-9C88D48A5D18}"/>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18 – beroepsproduct</a:t>
            </a:r>
          </a:p>
        </p:txBody>
      </p:sp>
      <p:sp>
        <p:nvSpPr>
          <p:cNvPr id="3" name="Tekstvak 2">
            <a:extLst>
              <a:ext uri="{FF2B5EF4-FFF2-40B4-BE49-F238E27FC236}">
                <a16:creationId xmlns:a16="http://schemas.microsoft.com/office/drawing/2014/main" id="{65623A11-8381-7F2D-F9A8-2EC4C2F1F8DC}"/>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200" dirty="0"/>
              <a:t>In een fieldlab is het de bedoeling dat studenten uit verschillende opleidingen samen met professionals uit verschillende organisaties en buurtbewoners ‘lerend werken in de wijk’. Jij begeleidt deze studenten. In de opleidingen leren we studenten dat de professional van de toekomst niet aanbodgericht, maar vraaggestuurd dient te werken. Dat is echter best ingewikkeld, want het beroepsproduct dat studenten moeten ‘afleveren’ staat vaak al vast vanuit het curriculum. En het is voor studenten, die vaak maar een korte tijd in de wijk aanwezig zijn, ook best moeilijk om erachter te komen waar behoefte aan is in de wijk.</a:t>
            </a:r>
          </a:p>
        </p:txBody>
      </p:sp>
      <p:pic>
        <p:nvPicPr>
          <p:cNvPr id="6" name="Graphic 5" descr="Klembord met vinkjes met effen opvulling">
            <a:extLst>
              <a:ext uri="{FF2B5EF4-FFF2-40B4-BE49-F238E27FC236}">
                <a16:creationId xmlns:a16="http://schemas.microsoft.com/office/drawing/2014/main" id="{4F57F39E-C3B8-66F6-E8EA-53DBF223767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00171" y="3188473"/>
            <a:ext cx="2545005" cy="2545005"/>
          </a:xfrm>
          <a:prstGeom prst="rect">
            <a:avLst/>
          </a:prstGeom>
        </p:spPr>
      </p:pic>
    </p:spTree>
    <p:extLst>
      <p:ext uri="{BB962C8B-B14F-4D97-AF65-F5344CB8AC3E}">
        <p14:creationId xmlns:p14="http://schemas.microsoft.com/office/powerpoint/2010/main" val="1823437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45315-8304-F470-1CF9-0F5555890871}"/>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A1783156-7B61-7846-73D8-5E88F4D94694}"/>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19 – extra handje</a:t>
            </a:r>
          </a:p>
        </p:txBody>
      </p:sp>
      <p:sp>
        <p:nvSpPr>
          <p:cNvPr id="3" name="Tekstvak 2">
            <a:extLst>
              <a:ext uri="{FF2B5EF4-FFF2-40B4-BE49-F238E27FC236}">
                <a16:creationId xmlns:a16="http://schemas.microsoft.com/office/drawing/2014/main" id="{C2BC48F1-8CF3-789F-8BE9-C313B224EA57}"/>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100" dirty="0"/>
              <a:t>In een woonvorm voor twintig mensen met niet-aangeboren hersenletsel (NAH) helpen woonbegeleiders bewoners met aankleden, tandenpoetsen, douchen, toiletgang, eten, etc. Daarnaast worden bewoners ondersteund/begeleid in activiteiten zoals boodschappen doen, omgaan met sociale relaties, en invulling geven aan de dag. Je begeleidt studenten mondzorgkunde, huidtherapie en social work die daar komen om interprofessioneel te leren. De bewoners hebben geen idee van wat welke student mag doen en welke niet. Je ziet dat ze soms studenten social work vragen om te helpen met het tandenpoetsen en aankleden. Sommigen doen dat ook, ze vinden het fijn om te kunnen helpen. Maar zij hebben geen lessen gehad in ADL-handelingen en eigenlijk mogen ze dit niet doen.</a:t>
            </a:r>
          </a:p>
        </p:txBody>
      </p:sp>
      <p:pic>
        <p:nvPicPr>
          <p:cNvPr id="7" name="Graphic 6" descr="Zorg met effen opvulling">
            <a:extLst>
              <a:ext uri="{FF2B5EF4-FFF2-40B4-BE49-F238E27FC236}">
                <a16:creationId xmlns:a16="http://schemas.microsoft.com/office/drawing/2014/main" id="{3D3A2D90-9DB9-D29C-56D8-AA904B592D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188473"/>
            <a:ext cx="2545005" cy="2545005"/>
          </a:xfrm>
          <a:prstGeom prst="rect">
            <a:avLst/>
          </a:prstGeom>
        </p:spPr>
      </p:pic>
    </p:spTree>
    <p:extLst>
      <p:ext uri="{BB962C8B-B14F-4D97-AF65-F5344CB8AC3E}">
        <p14:creationId xmlns:p14="http://schemas.microsoft.com/office/powerpoint/2010/main" val="3250285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B9FC-5BB3-80B3-77B2-5E6E232E1277}"/>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EB7ACB3F-EC96-8995-549E-372B8E2CBA06}"/>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20 – olie op het vuur</a:t>
            </a:r>
          </a:p>
        </p:txBody>
      </p:sp>
      <p:sp>
        <p:nvSpPr>
          <p:cNvPr id="3" name="Tekstvak 2">
            <a:extLst>
              <a:ext uri="{FF2B5EF4-FFF2-40B4-BE49-F238E27FC236}">
                <a16:creationId xmlns:a16="http://schemas.microsoft.com/office/drawing/2014/main" id="{A921C2CA-43D3-47CE-4BCC-B4CBAE57C70E}"/>
              </a:ext>
            </a:extLst>
          </p:cNvPr>
          <p:cNvSpPr txBox="1"/>
          <p:nvPr/>
        </p:nvSpPr>
        <p:spPr>
          <a:xfrm>
            <a:off x="1246824" y="1291590"/>
            <a:ext cx="5812966" cy="4595594"/>
          </a:xfrm>
          <a:prstGeom prst="rect">
            <a:avLst/>
          </a:prstGeom>
        </p:spPr>
        <p:txBody>
          <a:bodyPr vert="horz" lIns="91440" tIns="45720" rIns="91440" bIns="45720" rtlCol="0">
            <a:noAutofit/>
          </a:bodyPr>
          <a:lstStyle/>
          <a:p>
            <a:pPr>
              <a:lnSpc>
                <a:spcPct val="90000"/>
              </a:lnSpc>
              <a:spcAft>
                <a:spcPts val="600"/>
              </a:spcAft>
            </a:pPr>
            <a:r>
              <a:rPr lang="nl-NL" sz="2200" dirty="0"/>
              <a:t>Naar aanleiding van actuele gebeurtenissen vinden studenten het belangrijk om met buurtbewoners in gesprek te gaan. Ze organiseren geheel zelfstandig een bijeenkomst en verspreiden uitnodigingen in de wijk. Het betreft een onderwerp waarover, ook in de media, veel discussie is. Als begeleider maak jij je wat zorgen over hoe dit allemaal zal gaan. De spanningen tussen bepaalde groepen buurtbewoners zouden hoog op kunnen lopen, maar, aan de andere kant, je vindt het ook heel goed dat studenten aandacht hebben voor de maatschappelijke verantwoordelijkheid die bij hun beroep hoort.</a:t>
            </a:r>
          </a:p>
        </p:txBody>
      </p:sp>
      <p:pic>
        <p:nvPicPr>
          <p:cNvPr id="6" name="Graphic 5" descr="Vuurwerk met effen opvulling">
            <a:extLst>
              <a:ext uri="{FF2B5EF4-FFF2-40B4-BE49-F238E27FC236}">
                <a16:creationId xmlns:a16="http://schemas.microsoft.com/office/drawing/2014/main" id="{A4BB8E81-1643-2F0D-04F7-DF4B93856D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00171" y="3188473"/>
            <a:ext cx="2545005" cy="2545005"/>
          </a:xfrm>
          <a:prstGeom prst="rect">
            <a:avLst/>
          </a:prstGeom>
        </p:spPr>
      </p:pic>
    </p:spTree>
    <p:extLst>
      <p:ext uri="{BB962C8B-B14F-4D97-AF65-F5344CB8AC3E}">
        <p14:creationId xmlns:p14="http://schemas.microsoft.com/office/powerpoint/2010/main" val="26698320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F5649-F341-3AD8-A65D-FE21590F17AE}"/>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983340F7-2777-E7E8-74D6-BA2DBEFA7EE2}"/>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21 – stappenteller</a:t>
            </a:r>
          </a:p>
        </p:txBody>
      </p:sp>
      <p:sp>
        <p:nvSpPr>
          <p:cNvPr id="3" name="Tekstvak 2">
            <a:extLst>
              <a:ext uri="{FF2B5EF4-FFF2-40B4-BE49-F238E27FC236}">
                <a16:creationId xmlns:a16="http://schemas.microsoft.com/office/drawing/2014/main" id="{AE81A442-2330-5613-D72E-5F9D05D65FA3}"/>
              </a:ext>
            </a:extLst>
          </p:cNvPr>
          <p:cNvSpPr txBox="1"/>
          <p:nvPr/>
        </p:nvSpPr>
        <p:spPr>
          <a:xfrm>
            <a:off x="1246824" y="1291590"/>
            <a:ext cx="5812966" cy="4595594"/>
          </a:xfrm>
          <a:prstGeom prst="rect">
            <a:avLst/>
          </a:prstGeom>
        </p:spPr>
        <p:txBody>
          <a:bodyPr vert="horz" lIns="91440" tIns="45720" rIns="91440" bIns="45720" rtlCol="0">
            <a:noAutofit/>
          </a:bodyPr>
          <a:lstStyle/>
          <a:p>
            <a:r>
              <a:rPr lang="nl-NL" sz="2200" dirty="0"/>
              <a:t>Voor een project gericht op het stimuleren van beweging zijn stappentellers uitgedeeld. Bij het bekijken van de data uit die stappentellers zie je veel missende en vreemde gegevens. Je gaat met een paar wijkbewoners in gesprek over hoe ze de stappentellers hebben gebruikt. Ze geven aan dat ze niet goed snappen hoe het apparaat werkt en dat ze het niet altijd aan hebben gehad. Niet alle data blijken dus bruikbaar. Je concludeert dat ze geen goede instructie hebben gehad.</a:t>
            </a:r>
          </a:p>
        </p:txBody>
      </p:sp>
      <p:pic>
        <p:nvPicPr>
          <p:cNvPr id="7" name="Graphic 6" descr="Schoenafdrukken met effen opvulling">
            <a:extLst>
              <a:ext uri="{FF2B5EF4-FFF2-40B4-BE49-F238E27FC236}">
                <a16:creationId xmlns:a16="http://schemas.microsoft.com/office/drawing/2014/main" id="{D776BD47-83FA-3541-EA35-565D8FA4CB5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9" y="3188473"/>
            <a:ext cx="2735230" cy="2735230"/>
          </a:xfrm>
          <a:prstGeom prst="rect">
            <a:avLst/>
          </a:prstGeom>
        </p:spPr>
      </p:pic>
    </p:spTree>
    <p:extLst>
      <p:ext uri="{BB962C8B-B14F-4D97-AF65-F5344CB8AC3E}">
        <p14:creationId xmlns:p14="http://schemas.microsoft.com/office/powerpoint/2010/main" val="2670905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7AED24-EC02-D33B-844B-50D76C586D2F}"/>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F3341E91-F220-AB68-6408-9D40CF83FF24}"/>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22 – gratis</a:t>
            </a:r>
          </a:p>
        </p:txBody>
      </p:sp>
      <p:sp>
        <p:nvSpPr>
          <p:cNvPr id="3" name="Tekstvak 2">
            <a:extLst>
              <a:ext uri="{FF2B5EF4-FFF2-40B4-BE49-F238E27FC236}">
                <a16:creationId xmlns:a16="http://schemas.microsoft.com/office/drawing/2014/main" id="{1D74321A-25BC-C91E-694E-8D36E48B83FE}"/>
              </a:ext>
            </a:extLst>
          </p:cNvPr>
          <p:cNvSpPr txBox="1"/>
          <p:nvPr/>
        </p:nvSpPr>
        <p:spPr>
          <a:xfrm>
            <a:off x="1246824" y="1291590"/>
            <a:ext cx="5812966" cy="4595594"/>
          </a:xfrm>
          <a:prstGeom prst="rect">
            <a:avLst/>
          </a:prstGeom>
        </p:spPr>
        <p:txBody>
          <a:bodyPr vert="horz" lIns="91440" tIns="45720" rIns="91440" bIns="45720" rtlCol="0">
            <a:noAutofit/>
          </a:bodyPr>
          <a:lstStyle/>
          <a:p>
            <a:r>
              <a:rPr lang="nl-NL" sz="2200" dirty="0"/>
              <a:t>Jouw student diëtiek wijst veel van haar klanten met een smalle beurs op een initiatief van boeren uit de buurt: zij bieden in de oogsttijd aan om gratis te komen plukken en rooien. Je hoort echter dat sommige mensen de oogst doorverkopen op een lokale biologische markt. Je gaat een kijkje nemen op die markt en ziet ook één van haar klanten erbij staan.</a:t>
            </a:r>
          </a:p>
        </p:txBody>
      </p:sp>
      <p:pic>
        <p:nvPicPr>
          <p:cNvPr id="6" name="Graphic 5" descr="Spaarvarken met effen opvulling">
            <a:extLst>
              <a:ext uri="{FF2B5EF4-FFF2-40B4-BE49-F238E27FC236}">
                <a16:creationId xmlns:a16="http://schemas.microsoft.com/office/drawing/2014/main" id="{79BFAA19-0876-19DD-45C0-2E6747065FC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00170" y="3342179"/>
            <a:ext cx="2545005" cy="2545005"/>
          </a:xfrm>
          <a:prstGeom prst="rect">
            <a:avLst/>
          </a:prstGeom>
        </p:spPr>
      </p:pic>
    </p:spTree>
    <p:extLst>
      <p:ext uri="{BB962C8B-B14F-4D97-AF65-F5344CB8AC3E}">
        <p14:creationId xmlns:p14="http://schemas.microsoft.com/office/powerpoint/2010/main" val="1820544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1F406-A291-1D5B-9A9A-F5E0B3BA82B0}"/>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89F8C38E-CB6A-25E7-BBE1-705530DB5EA9}"/>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23 – energiedrankje</a:t>
            </a:r>
          </a:p>
        </p:txBody>
      </p:sp>
      <p:sp>
        <p:nvSpPr>
          <p:cNvPr id="3" name="Tekstvak 2">
            <a:extLst>
              <a:ext uri="{FF2B5EF4-FFF2-40B4-BE49-F238E27FC236}">
                <a16:creationId xmlns:a16="http://schemas.microsoft.com/office/drawing/2014/main" id="{833AE750-E25B-AFD1-5E18-4B10DA86F30D}"/>
              </a:ext>
            </a:extLst>
          </p:cNvPr>
          <p:cNvSpPr txBox="1"/>
          <p:nvPr/>
        </p:nvSpPr>
        <p:spPr>
          <a:xfrm>
            <a:off x="1246824" y="1291590"/>
            <a:ext cx="5812966" cy="4595594"/>
          </a:xfrm>
          <a:prstGeom prst="rect">
            <a:avLst/>
          </a:prstGeom>
        </p:spPr>
        <p:txBody>
          <a:bodyPr vert="horz" lIns="91440" tIns="45720" rIns="91440" bIns="45720" rtlCol="0">
            <a:noAutofit/>
          </a:bodyPr>
          <a:lstStyle/>
          <a:p>
            <a:r>
              <a:rPr lang="nl-NL" sz="2200" dirty="0"/>
              <a:t>Je begeleidt een groep studenten in een project gericht op het verbeteren van leefstijl. Het idee is dat studenten in gesprek gaan met buurtbewoners over wat ze doen om gezond te leven. Maar elke keer als je in de wijk bent, zie je dat zij mensen heel beleefd en professioneel aanspreken terwijl ze zelf energiedrankjes drinken. Je wilt dat de studenten het goede voorbeeld geven.</a:t>
            </a:r>
          </a:p>
        </p:txBody>
      </p:sp>
      <p:pic>
        <p:nvPicPr>
          <p:cNvPr id="7" name="Graphic 6" descr="Bubbelthee met effen opvulling">
            <a:extLst>
              <a:ext uri="{FF2B5EF4-FFF2-40B4-BE49-F238E27FC236}">
                <a16:creationId xmlns:a16="http://schemas.microsoft.com/office/drawing/2014/main" id="{5515A6D1-D301-6FEE-3C62-74DC2F0E7F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293533"/>
            <a:ext cx="2545005" cy="2545005"/>
          </a:xfrm>
          <a:prstGeom prst="rect">
            <a:avLst/>
          </a:prstGeom>
        </p:spPr>
      </p:pic>
    </p:spTree>
    <p:extLst>
      <p:ext uri="{BB962C8B-B14F-4D97-AF65-F5344CB8AC3E}">
        <p14:creationId xmlns:p14="http://schemas.microsoft.com/office/powerpoint/2010/main" val="37218200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32EB94-F933-E2CD-8644-8075491FC13B}"/>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CB206BCB-A641-36C8-4481-894CC9B2DBDF}"/>
              </a:ext>
            </a:extLst>
          </p:cNvPr>
          <p:cNvSpPr>
            <a:spLocks noGrp="1"/>
          </p:cNvSpPr>
          <p:nvPr>
            <p:ph type="title" idx="4294967295"/>
          </p:nvPr>
        </p:nvSpPr>
        <p:spPr>
          <a:xfrm>
            <a:off x="1246824" y="643467"/>
            <a:ext cx="5812967" cy="648123"/>
          </a:xfrm>
        </p:spPr>
        <p:txBody>
          <a:bodyPr vert="horz" lIns="91440" tIns="45720" rIns="91440" bIns="45720" rtlCol="0" anchor="ctr">
            <a:normAutofit/>
          </a:bodyPr>
          <a:lstStyle/>
          <a:p>
            <a:r>
              <a:rPr lang="nl-NL" sz="3600" b="1" noProof="0" dirty="0"/>
              <a:t>Casus 24 – eigen initiatief</a:t>
            </a:r>
          </a:p>
        </p:txBody>
      </p:sp>
      <p:sp>
        <p:nvSpPr>
          <p:cNvPr id="3" name="Tekstvak 2">
            <a:extLst>
              <a:ext uri="{FF2B5EF4-FFF2-40B4-BE49-F238E27FC236}">
                <a16:creationId xmlns:a16="http://schemas.microsoft.com/office/drawing/2014/main" id="{5768770F-B3DF-B72E-5F85-99555C9A17D0}"/>
              </a:ext>
            </a:extLst>
          </p:cNvPr>
          <p:cNvSpPr txBox="1"/>
          <p:nvPr/>
        </p:nvSpPr>
        <p:spPr>
          <a:xfrm>
            <a:off x="1246824" y="1291590"/>
            <a:ext cx="5812966" cy="4595594"/>
          </a:xfrm>
          <a:prstGeom prst="rect">
            <a:avLst/>
          </a:prstGeom>
        </p:spPr>
        <p:txBody>
          <a:bodyPr vert="horz" lIns="91440" tIns="45720" rIns="91440" bIns="45720" rtlCol="0">
            <a:noAutofit/>
          </a:bodyPr>
          <a:lstStyle/>
          <a:p>
            <a:r>
              <a:rPr lang="nl-NL" sz="2200" noProof="0" dirty="0"/>
              <a:t>Een groep studenten zet zich in omdat zij vinden dat de hogeschool meer werk moet maken van duurzaamheid en een beter milieu. Zij hebben overal affiches opgehangen en flyers neergelegd en ze zijn een social media campagne gestart. Nu willen ze ook dat er een speciale les komt waarin dit onderwerp onder de aandacht wordt gebracht. Eigenlijk past dat niet meer in het curriculum (het programma is al te vol). Er ontstaat discussie onder docenten en studenten. </a:t>
            </a:r>
          </a:p>
        </p:txBody>
      </p:sp>
      <p:pic>
        <p:nvPicPr>
          <p:cNvPr id="6" name="Graphic 5" descr="Wereldbol: Afrika en Europa met effen opvulling">
            <a:extLst>
              <a:ext uri="{FF2B5EF4-FFF2-40B4-BE49-F238E27FC236}">
                <a16:creationId xmlns:a16="http://schemas.microsoft.com/office/drawing/2014/main" id="{A6789AD2-5E1E-B46D-84C7-EE76B0FDB43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51868" y="3293533"/>
            <a:ext cx="2545005" cy="2545005"/>
          </a:xfrm>
          <a:prstGeom prst="rect">
            <a:avLst/>
          </a:prstGeom>
        </p:spPr>
      </p:pic>
    </p:spTree>
    <p:extLst>
      <p:ext uri="{BB962C8B-B14F-4D97-AF65-F5344CB8AC3E}">
        <p14:creationId xmlns:p14="http://schemas.microsoft.com/office/powerpoint/2010/main" val="2781246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87AE69-8CAB-EF17-CCD9-708B1F09A55F}"/>
              </a:ext>
            </a:extLst>
          </p:cNvPr>
          <p:cNvSpPr>
            <a:spLocks noGrp="1"/>
          </p:cNvSpPr>
          <p:nvPr>
            <p:ph type="title"/>
          </p:nvPr>
        </p:nvSpPr>
        <p:spPr/>
        <p:txBody>
          <a:bodyPr/>
          <a:lstStyle/>
          <a:p>
            <a:r>
              <a:rPr lang="nl-NL" b="1" dirty="0"/>
              <a:t>Vragen bij de casuïstiek</a:t>
            </a:r>
          </a:p>
        </p:txBody>
      </p:sp>
      <p:sp>
        <p:nvSpPr>
          <p:cNvPr id="3" name="Tijdelijke aanduiding voor inhoud 2">
            <a:extLst>
              <a:ext uri="{FF2B5EF4-FFF2-40B4-BE49-F238E27FC236}">
                <a16:creationId xmlns:a16="http://schemas.microsoft.com/office/drawing/2014/main" id="{94A3ED52-52DA-CD02-C776-2F42AB938BCA}"/>
              </a:ext>
            </a:extLst>
          </p:cNvPr>
          <p:cNvSpPr>
            <a:spLocks noGrp="1"/>
          </p:cNvSpPr>
          <p:nvPr>
            <p:ph idx="1"/>
          </p:nvPr>
        </p:nvSpPr>
        <p:spPr>
          <a:xfrm>
            <a:off x="838200" y="1690688"/>
            <a:ext cx="8949286" cy="4659312"/>
          </a:xfrm>
        </p:spPr>
        <p:txBody>
          <a:bodyPr>
            <a:normAutofit/>
          </a:bodyPr>
          <a:lstStyle/>
          <a:p>
            <a:r>
              <a:rPr lang="nl-NL" dirty="0"/>
              <a:t>Met welke ethische aspecten heb je in de casus te maken?</a:t>
            </a:r>
          </a:p>
          <a:p>
            <a:r>
              <a:rPr lang="nl-NL" dirty="0"/>
              <a:t>Met welke waarde(n) en eventueel norm(en) heb je hier te maken?</a:t>
            </a:r>
          </a:p>
          <a:p>
            <a:r>
              <a:rPr lang="nl-NL" dirty="0"/>
              <a:t>Wat zou je rol als docent kunnen/moeten zijn?</a:t>
            </a:r>
          </a:p>
          <a:p>
            <a:r>
              <a:rPr lang="nl-NL" dirty="0"/>
              <a:t>Wat heb je nodig om die rol goed in te kunnen vullen?</a:t>
            </a:r>
          </a:p>
          <a:p>
            <a:r>
              <a:rPr lang="nl-NL" dirty="0"/>
              <a:t>Wat kan </a:t>
            </a:r>
            <a:r>
              <a:rPr lang="nl-NL" i="1" dirty="0"/>
              <a:t>ons netwerk OIIO</a:t>
            </a:r>
            <a:r>
              <a:rPr lang="nl-NL" dirty="0"/>
              <a:t>* hierin betekenen?</a:t>
            </a:r>
          </a:p>
          <a:p>
            <a:endParaRPr lang="nl-NL" dirty="0"/>
          </a:p>
          <a:p>
            <a:pPr marL="0" indent="0">
              <a:buNone/>
            </a:pPr>
            <a:r>
              <a:rPr lang="nl-NL" sz="2400" dirty="0"/>
              <a:t>*vervangen wat voor de doelgroep relevant is - dit kunnen ook collega’s of een intern gremium zijn</a:t>
            </a:r>
          </a:p>
          <a:p>
            <a:endParaRPr lang="nl-NL" dirty="0"/>
          </a:p>
        </p:txBody>
      </p:sp>
    </p:spTree>
    <p:extLst>
      <p:ext uri="{BB962C8B-B14F-4D97-AF65-F5344CB8AC3E}">
        <p14:creationId xmlns:p14="http://schemas.microsoft.com/office/powerpoint/2010/main" val="1320104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3" y="1368196"/>
            <a:ext cx="5812967" cy="3553581"/>
          </a:xfrm>
          <a:prstGeom prst="rect">
            <a:avLst/>
          </a:prstGeom>
        </p:spPr>
        <p:txBody>
          <a:bodyPr vert="horz" lIns="91440" tIns="45720" rIns="91440" bIns="45720" rtlCol="0">
            <a:normAutofit/>
          </a:bodyPr>
          <a:lstStyle/>
          <a:p>
            <a:pPr>
              <a:lnSpc>
                <a:spcPct val="90000"/>
              </a:lnSpc>
              <a:spcAft>
                <a:spcPts val="600"/>
              </a:spcAft>
            </a:pPr>
            <a:r>
              <a:rPr lang="nl-NL" sz="2200" noProof="0" dirty="0"/>
              <a:t>Studenten willen voor hun opdracht interviews afnemen bij ouders die gebruikmaken van jeugdzorg, en hun kinderen.</a:t>
            </a:r>
          </a:p>
          <a:p>
            <a:pPr>
              <a:lnSpc>
                <a:spcPct val="90000"/>
              </a:lnSpc>
              <a:spcAft>
                <a:spcPts val="600"/>
              </a:spcAft>
            </a:pPr>
            <a:r>
              <a:rPr lang="nl-NL" sz="2200" noProof="0" dirty="0"/>
              <a:t>Ze gaan daarvoor in tweetallen op pad. De ene student stelt de vragen, de andere schrijft zo goed mogelijk mee.</a:t>
            </a:r>
          </a:p>
        </p:txBody>
      </p:sp>
      <p:pic>
        <p:nvPicPr>
          <p:cNvPr id="8" name="Graphic 7" descr="Gezin met twee kinderen met effen opvulling">
            <a:extLst>
              <a:ext uri="{FF2B5EF4-FFF2-40B4-BE49-F238E27FC236}">
                <a16:creationId xmlns:a16="http://schemas.microsoft.com/office/drawing/2014/main" id="{8A11A884-5C2E-9E86-C468-B7732D317B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0171" y="3629022"/>
            <a:ext cx="2545005" cy="2585510"/>
          </a:xfrm>
          <a:prstGeom prst="rect">
            <a:avLst/>
          </a:prstGeom>
        </p:spPr>
      </p:pic>
      <p:sp>
        <p:nvSpPr>
          <p:cNvPr id="4" name="Titel 4">
            <a:extLst>
              <a:ext uri="{FF2B5EF4-FFF2-40B4-BE49-F238E27FC236}">
                <a16:creationId xmlns:a16="http://schemas.microsoft.com/office/drawing/2014/main" id="{19D2DB76-818D-F425-1983-2658557D8B00}"/>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1– jeugdzorg</a:t>
            </a:r>
          </a:p>
        </p:txBody>
      </p:sp>
    </p:spTree>
    <p:extLst>
      <p:ext uri="{BB962C8B-B14F-4D97-AF65-F5344CB8AC3E}">
        <p14:creationId xmlns:p14="http://schemas.microsoft.com/office/powerpoint/2010/main" val="1728344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3" y="1291590"/>
            <a:ext cx="5812967" cy="3553581"/>
          </a:xfrm>
          <a:prstGeom prst="rect">
            <a:avLst/>
          </a:prstGeom>
        </p:spPr>
        <p:txBody>
          <a:bodyPr vert="horz" lIns="91440" tIns="45720" rIns="91440" bIns="45720" rtlCol="0">
            <a:noAutofit/>
          </a:bodyPr>
          <a:lstStyle/>
          <a:p>
            <a:pPr>
              <a:lnSpc>
                <a:spcPct val="90000"/>
              </a:lnSpc>
              <a:spcAft>
                <a:spcPts val="600"/>
              </a:spcAft>
            </a:pPr>
            <a:r>
              <a:rPr lang="nl-NL" sz="2200" noProof="0" dirty="0"/>
              <a:t>Jouw student wil graag onderzoek doen onder medestudenten naar het gebruik van hun mobiele telefoon, vanuit de gedachte dat meer telefoongebruik leidt tot verminderde sociale contacten en algemeen welzijn.</a:t>
            </a:r>
          </a:p>
          <a:p>
            <a:pPr>
              <a:lnSpc>
                <a:spcPct val="90000"/>
              </a:lnSpc>
              <a:spcAft>
                <a:spcPts val="600"/>
              </a:spcAft>
            </a:pPr>
            <a:r>
              <a:rPr lang="nl-NL" sz="2200" noProof="0" dirty="0"/>
              <a:t>Bij een aantal studenten gaat hij diepte-interviews houden. Van tevoren vraagt hij toestemming om het gesprek op te mogen nemen en de data te mogen gebruiken in het onderzoek.</a:t>
            </a:r>
          </a:p>
          <a:p>
            <a:pPr>
              <a:lnSpc>
                <a:spcPct val="90000"/>
              </a:lnSpc>
              <a:spcAft>
                <a:spcPts val="600"/>
              </a:spcAft>
            </a:pPr>
            <a:r>
              <a:rPr lang="nl-NL" sz="2200" noProof="0" dirty="0"/>
              <a:t>Voor het opnemen van de gesprekken zal hij zijn mobiele telefoon gebruiken.</a:t>
            </a:r>
          </a:p>
        </p:txBody>
      </p:sp>
      <p:pic>
        <p:nvPicPr>
          <p:cNvPr id="7" name="Graphic 6" descr="Smartphone met effen opvulling">
            <a:extLst>
              <a:ext uri="{FF2B5EF4-FFF2-40B4-BE49-F238E27FC236}">
                <a16:creationId xmlns:a16="http://schemas.microsoft.com/office/drawing/2014/main" id="{AB2FBB5C-74D6-A27C-81B8-404CF54EE27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0172" y="3629022"/>
            <a:ext cx="2545004" cy="2585510"/>
          </a:xfrm>
          <a:prstGeom prst="rect">
            <a:avLst/>
          </a:prstGeom>
        </p:spPr>
      </p:pic>
      <p:sp>
        <p:nvSpPr>
          <p:cNvPr id="4" name="Titel 4">
            <a:extLst>
              <a:ext uri="{FF2B5EF4-FFF2-40B4-BE49-F238E27FC236}">
                <a16:creationId xmlns:a16="http://schemas.microsoft.com/office/drawing/2014/main" id="{C1BCEDBE-77F2-B28E-B525-3BE08CC17F50}"/>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2 – mobiele telefoon</a:t>
            </a:r>
          </a:p>
        </p:txBody>
      </p:sp>
    </p:spTree>
    <p:extLst>
      <p:ext uri="{BB962C8B-B14F-4D97-AF65-F5344CB8AC3E}">
        <p14:creationId xmlns:p14="http://schemas.microsoft.com/office/powerpoint/2010/main" val="66442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3" y="1291590"/>
            <a:ext cx="5812965" cy="3553581"/>
          </a:xfrm>
          <a:prstGeom prst="rect">
            <a:avLst/>
          </a:prstGeom>
        </p:spPr>
        <p:txBody>
          <a:bodyPr vert="horz" lIns="91440" tIns="45720" rIns="91440" bIns="45720" rtlCol="0">
            <a:noAutofit/>
          </a:bodyPr>
          <a:lstStyle/>
          <a:p>
            <a:pPr>
              <a:lnSpc>
                <a:spcPct val="90000"/>
              </a:lnSpc>
              <a:spcAft>
                <a:spcPts val="600"/>
              </a:spcAft>
            </a:pPr>
            <a:r>
              <a:rPr lang="nl-NL" sz="2200" noProof="0" dirty="0"/>
              <a:t>Als docent bij een lerarenopleiding begeleid je leraren in opleiding. Voor een van de terugkomdagen wil je graag video-opnamen van de studenten bekijken waarop hun didactische aanpak van de rekenles te zien is. Daarbij gaat het niet alleen om hun gedrag en houding, maar ook om de interactie met de kinderen in de klas.</a:t>
            </a:r>
          </a:p>
        </p:txBody>
      </p:sp>
      <p:pic>
        <p:nvPicPr>
          <p:cNvPr id="4" name="Graphic 3" descr="Docent met effen opvulling">
            <a:extLst>
              <a:ext uri="{FF2B5EF4-FFF2-40B4-BE49-F238E27FC236}">
                <a16:creationId xmlns:a16="http://schemas.microsoft.com/office/drawing/2014/main" id="{166275B2-456C-1879-1077-41E41EA516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1868" y="3429000"/>
            <a:ext cx="2545005" cy="2585510"/>
          </a:xfrm>
          <a:prstGeom prst="rect">
            <a:avLst/>
          </a:prstGeom>
        </p:spPr>
      </p:pic>
      <p:sp>
        <p:nvSpPr>
          <p:cNvPr id="6" name="Titel 4">
            <a:extLst>
              <a:ext uri="{FF2B5EF4-FFF2-40B4-BE49-F238E27FC236}">
                <a16:creationId xmlns:a16="http://schemas.microsoft.com/office/drawing/2014/main" id="{64498532-D4D1-F020-0BCC-7EC4926F7376}"/>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3 – leraar in opleiding</a:t>
            </a:r>
          </a:p>
        </p:txBody>
      </p:sp>
    </p:spTree>
    <p:extLst>
      <p:ext uri="{BB962C8B-B14F-4D97-AF65-F5344CB8AC3E}">
        <p14:creationId xmlns:p14="http://schemas.microsoft.com/office/powerpoint/2010/main" val="1872424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098D7-156C-752A-AEAC-9D0C6016AE8B}"/>
            </a:ext>
          </a:extLst>
        </p:cNvPr>
        <p:cNvGrpSpPr/>
        <p:nvPr/>
      </p:nvGrpSpPr>
      <p:grpSpPr>
        <a:xfrm>
          <a:off x="0" y="0"/>
          <a:ext cx="0" cy="0"/>
          <a:chOff x="0" y="0"/>
          <a:chExt cx="0" cy="0"/>
        </a:xfrm>
      </p:grpSpPr>
      <p:sp>
        <p:nvSpPr>
          <p:cNvPr id="3" name="Tekstvak 2">
            <a:extLst>
              <a:ext uri="{FF2B5EF4-FFF2-40B4-BE49-F238E27FC236}">
                <a16:creationId xmlns:a16="http://schemas.microsoft.com/office/drawing/2014/main" id="{6B9E6DF6-1379-4172-31A2-FF884C84AF4D}"/>
              </a:ext>
            </a:extLst>
          </p:cNvPr>
          <p:cNvSpPr txBox="1"/>
          <p:nvPr/>
        </p:nvSpPr>
        <p:spPr>
          <a:xfrm>
            <a:off x="1246824" y="1291590"/>
            <a:ext cx="5812966" cy="3553581"/>
          </a:xfrm>
          <a:prstGeom prst="rect">
            <a:avLst/>
          </a:prstGeom>
        </p:spPr>
        <p:txBody>
          <a:bodyPr vert="horz" lIns="91440" tIns="45720" rIns="91440" bIns="45720" rtlCol="0">
            <a:noAutofit/>
          </a:bodyPr>
          <a:lstStyle/>
          <a:p>
            <a:pPr>
              <a:lnSpc>
                <a:spcPct val="90000"/>
              </a:lnSpc>
              <a:spcAft>
                <a:spcPts val="600"/>
              </a:spcAft>
            </a:pPr>
            <a:r>
              <a:rPr lang="nl-NL" sz="2200" dirty="0"/>
              <a:t>Studenten hebben interviews gehouden onder jongeren over hoe de stad voor hen een meer aantrekkelijke omgeving kan zijn. Ze hebben daarbij gebruik gemaakt van diverse bestaande groepen (klassen, sportteams, etc.). Bij het verwerken van de data merken ze bij sommige interviews dat jongeren geen relevante informatie hebben gegeven, maar eigenlijk over hele andere onderwerpen hebben gepraat.</a:t>
            </a:r>
          </a:p>
          <a:p>
            <a:pPr>
              <a:lnSpc>
                <a:spcPct val="90000"/>
              </a:lnSpc>
              <a:spcAft>
                <a:spcPts val="600"/>
              </a:spcAft>
            </a:pPr>
            <a:r>
              <a:rPr lang="nl-NL" sz="2200" dirty="0"/>
              <a:t>Bij het begeleidingsgesprek melden ze je dat ze deze interviews niet meegenomen hebben in het vervolg van het onderzoek.</a:t>
            </a:r>
          </a:p>
        </p:txBody>
      </p:sp>
      <p:pic>
        <p:nvPicPr>
          <p:cNvPr id="7" name="Afbeelding 6">
            <a:extLst>
              <a:ext uri="{FF2B5EF4-FFF2-40B4-BE49-F238E27FC236}">
                <a16:creationId xmlns:a16="http://schemas.microsoft.com/office/drawing/2014/main" id="{13C9B651-033A-FD38-9E64-80EA6721901C}"/>
              </a:ext>
            </a:extLst>
          </p:cNvPr>
          <p:cNvPicPr>
            <a:picLocks noChangeAspect="1"/>
          </p:cNvPicPr>
          <p:nvPr/>
        </p:nvPicPr>
        <p:blipFill>
          <a:blip r:embed="rId3"/>
          <a:stretch>
            <a:fillRect/>
          </a:stretch>
        </p:blipFill>
        <p:spPr>
          <a:xfrm>
            <a:off x="8351870" y="3226043"/>
            <a:ext cx="2593306" cy="2988489"/>
          </a:xfrm>
          <a:prstGeom prst="rect">
            <a:avLst/>
          </a:prstGeom>
        </p:spPr>
      </p:pic>
      <p:sp>
        <p:nvSpPr>
          <p:cNvPr id="4" name="Titel 4">
            <a:extLst>
              <a:ext uri="{FF2B5EF4-FFF2-40B4-BE49-F238E27FC236}">
                <a16:creationId xmlns:a16="http://schemas.microsoft.com/office/drawing/2014/main" id="{4E887C1B-C51E-BA5F-84EE-DB215652CD76}"/>
              </a:ext>
            </a:extLst>
          </p:cNvPr>
          <p:cNvSpPr txBox="1">
            <a:spLocks/>
          </p:cNvSpPr>
          <p:nvPr/>
        </p:nvSpPr>
        <p:spPr>
          <a:xfrm>
            <a:off x="1246824" y="643467"/>
            <a:ext cx="5812967" cy="648123"/>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4 – geen toegevoegde waarde</a:t>
            </a:r>
          </a:p>
        </p:txBody>
      </p:sp>
    </p:spTree>
    <p:extLst>
      <p:ext uri="{BB962C8B-B14F-4D97-AF65-F5344CB8AC3E}">
        <p14:creationId xmlns:p14="http://schemas.microsoft.com/office/powerpoint/2010/main" val="422310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3" y="1291590"/>
            <a:ext cx="6225557" cy="3553581"/>
          </a:xfrm>
          <a:prstGeom prst="rect">
            <a:avLst/>
          </a:prstGeom>
        </p:spPr>
        <p:txBody>
          <a:bodyPr vert="horz" lIns="91440" tIns="45720" rIns="91440" bIns="45720" rtlCol="0">
            <a:noAutofit/>
          </a:bodyPr>
          <a:lstStyle/>
          <a:p>
            <a:pPr lvl="0">
              <a:lnSpc>
                <a:spcPct val="90000"/>
              </a:lnSpc>
              <a:spcAft>
                <a:spcPts val="600"/>
              </a:spcAft>
            </a:pPr>
            <a:r>
              <a:rPr lang="nl-NL" sz="2200" dirty="0"/>
              <a:t>Een student doet onderzoek onder senioren. Hij heeft hiervoor een vragenlijst gemaakt. De vragenlijst start met verschillende vragen over de respondent zelf, waaronder de voornaam en het geslacht van de respondenten (keuze: man of vrouw).</a:t>
            </a:r>
          </a:p>
          <a:p>
            <a:pPr lvl="0">
              <a:lnSpc>
                <a:spcPct val="90000"/>
              </a:lnSpc>
              <a:spcAft>
                <a:spcPts val="600"/>
              </a:spcAft>
            </a:pPr>
            <a:r>
              <a:rPr lang="nl-NL" sz="2200" dirty="0"/>
              <a:t>Alle antwoorden legt de student systematisch vast in een Excel-sheet voor eigen gebruik. De vragenlijst maakt onderdeel uit van de toetsing en zal, hoewel het beter kan, wel een kleine voldoende opleveren. </a:t>
            </a:r>
          </a:p>
        </p:txBody>
      </p:sp>
      <p:pic>
        <p:nvPicPr>
          <p:cNvPr id="19" name="Graphic 18" descr="Geslacht met effen opvulling">
            <a:extLst>
              <a:ext uri="{FF2B5EF4-FFF2-40B4-BE49-F238E27FC236}">
                <a16:creationId xmlns:a16="http://schemas.microsoft.com/office/drawing/2014/main" id="{E0FFC449-0222-F07E-2670-C02F87FC94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00170" y="3629022"/>
            <a:ext cx="2545006" cy="2585510"/>
          </a:xfrm>
          <a:prstGeom prst="rect">
            <a:avLst/>
          </a:prstGeom>
        </p:spPr>
      </p:pic>
      <p:sp>
        <p:nvSpPr>
          <p:cNvPr id="4" name="Titel 4">
            <a:extLst>
              <a:ext uri="{FF2B5EF4-FFF2-40B4-BE49-F238E27FC236}">
                <a16:creationId xmlns:a16="http://schemas.microsoft.com/office/drawing/2014/main" id="{7C66ADF9-04D9-7A2D-6B13-7725CCB6D863}"/>
              </a:ext>
            </a:extLst>
          </p:cNvPr>
          <p:cNvSpPr txBox="1">
            <a:spLocks/>
          </p:cNvSpPr>
          <p:nvPr/>
        </p:nvSpPr>
        <p:spPr>
          <a:xfrm>
            <a:off x="1246824" y="643467"/>
            <a:ext cx="5812967" cy="6481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5 – meneer, mevrouw</a:t>
            </a:r>
          </a:p>
        </p:txBody>
      </p:sp>
    </p:spTree>
    <p:extLst>
      <p:ext uri="{BB962C8B-B14F-4D97-AF65-F5344CB8AC3E}">
        <p14:creationId xmlns:p14="http://schemas.microsoft.com/office/powerpoint/2010/main" val="38217701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vak 2">
            <a:extLst>
              <a:ext uri="{FF2B5EF4-FFF2-40B4-BE49-F238E27FC236}">
                <a16:creationId xmlns:a16="http://schemas.microsoft.com/office/drawing/2014/main" id="{FFDB6BC4-96FF-294E-63C1-632C5F4F6135}"/>
              </a:ext>
            </a:extLst>
          </p:cNvPr>
          <p:cNvSpPr txBox="1"/>
          <p:nvPr/>
        </p:nvSpPr>
        <p:spPr>
          <a:xfrm>
            <a:off x="1246824" y="1291590"/>
            <a:ext cx="5812966" cy="3553581"/>
          </a:xfrm>
          <a:prstGeom prst="rect">
            <a:avLst/>
          </a:prstGeom>
        </p:spPr>
        <p:txBody>
          <a:bodyPr vert="horz" lIns="91440" tIns="45720" rIns="91440" bIns="45720" rtlCol="0">
            <a:noAutofit/>
          </a:bodyPr>
          <a:lstStyle/>
          <a:p>
            <a:pPr lvl="0">
              <a:lnSpc>
                <a:spcPct val="90000"/>
              </a:lnSpc>
              <a:spcAft>
                <a:spcPts val="600"/>
              </a:spcAft>
            </a:pPr>
            <a:r>
              <a:rPr lang="nl-NL" sz="2200" noProof="0" dirty="0"/>
              <a:t>In het kader van burgerparticipatie wil jouw student onderzoek doen naar overlast van een AZC in het dorp. Het plan is hiervoor buurtbewoners te interviewen bij de lokale SPAR. De student heeft geen contact gehad met de lokale overheid, maar is wel van plan om naderhand de uitkomsten van het onderzoek met hen te bespreken.</a:t>
            </a:r>
          </a:p>
        </p:txBody>
      </p:sp>
      <p:pic>
        <p:nvPicPr>
          <p:cNvPr id="4" name="Graphic 3" descr="Chatten met effen opvulling">
            <a:extLst>
              <a:ext uri="{FF2B5EF4-FFF2-40B4-BE49-F238E27FC236}">
                <a16:creationId xmlns:a16="http://schemas.microsoft.com/office/drawing/2014/main" id="{0D52D69C-8891-2F07-7BF6-37AA3B7DD61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51869" y="3591452"/>
            <a:ext cx="2593307" cy="2585510"/>
          </a:xfrm>
          <a:prstGeom prst="rect">
            <a:avLst/>
          </a:prstGeom>
        </p:spPr>
      </p:pic>
      <p:sp>
        <p:nvSpPr>
          <p:cNvPr id="6" name="Titel 4">
            <a:extLst>
              <a:ext uri="{FF2B5EF4-FFF2-40B4-BE49-F238E27FC236}">
                <a16:creationId xmlns:a16="http://schemas.microsoft.com/office/drawing/2014/main" id="{F9A59E91-10BB-0AC6-DC8C-D2822777AEE3}"/>
              </a:ext>
            </a:extLst>
          </p:cNvPr>
          <p:cNvSpPr txBox="1">
            <a:spLocks/>
          </p:cNvSpPr>
          <p:nvPr/>
        </p:nvSpPr>
        <p:spPr>
          <a:xfrm>
            <a:off x="1246824" y="643467"/>
            <a:ext cx="5812967" cy="648123"/>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3600" b="1" dirty="0"/>
              <a:t>Casus 6 – beste buurtbewoner</a:t>
            </a:r>
          </a:p>
        </p:txBody>
      </p:sp>
    </p:spTree>
    <p:extLst>
      <p:ext uri="{BB962C8B-B14F-4D97-AF65-F5344CB8AC3E}">
        <p14:creationId xmlns:p14="http://schemas.microsoft.com/office/powerpoint/2010/main" val="128538624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e36377b7-70c4-4493-a338-095918d327e9}" enabled="0" method="" siteId="{e36377b7-70c4-4493-a338-095918d327e9}" removed="1"/>
</clbl:labelList>
</file>

<file path=docProps/app.xml><?xml version="1.0" encoding="utf-8"?>
<Properties xmlns="http://schemas.openxmlformats.org/officeDocument/2006/extended-properties" xmlns:vt="http://schemas.openxmlformats.org/officeDocument/2006/docPropsVTypes">
  <TotalTime>2845</TotalTime>
  <Words>2656</Words>
  <Application>Microsoft Office PowerPoint</Application>
  <PresentationFormat>Breedbeeld</PresentationFormat>
  <Paragraphs>115</Paragraphs>
  <Slides>27</Slides>
  <Notes>26</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27</vt:i4>
      </vt:variant>
    </vt:vector>
  </HeadingPairs>
  <TitlesOfParts>
    <vt:vector size="34" baseType="lpstr">
      <vt:lpstr>Aptos</vt:lpstr>
      <vt:lpstr>Aptos Display</vt:lpstr>
      <vt:lpstr>Arial</vt:lpstr>
      <vt:lpstr>Calibri</vt:lpstr>
      <vt:lpstr>Roboto</vt:lpstr>
      <vt:lpstr>Roboto Medium</vt:lpstr>
      <vt:lpstr>Kantoorthema</vt:lpstr>
      <vt:lpstr>workshop  31 oktober 2025  studenten- dilemma’s</vt:lpstr>
      <vt:lpstr>Casuïstiek</vt:lpstr>
      <vt:lpstr>Vragen bij de casuïstiek</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Casus 13 – hechte band</vt:lpstr>
      <vt:lpstr>Casus 14 – diepvriespizza</vt:lpstr>
      <vt:lpstr>Casus 15 – aanbellen</vt:lpstr>
      <vt:lpstr>Casus 16 – geheime agenda</vt:lpstr>
      <vt:lpstr>Casus 17 – interviewstress</vt:lpstr>
      <vt:lpstr>Casus 18 – beroepsproduct</vt:lpstr>
      <vt:lpstr>Casus 19 – extra handje</vt:lpstr>
      <vt:lpstr>Casus 20 – olie op het vuur</vt:lpstr>
      <vt:lpstr>Casus 21 – stappenteller</vt:lpstr>
      <vt:lpstr>Casus 22 – gratis</vt:lpstr>
      <vt:lpstr>Casus 23 – energiedrankje</vt:lpstr>
      <vt:lpstr>Casus 24 – eigen initiatief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Mariel Kanne</dc:creator>
  <cp:lastModifiedBy>Margreet de Roover</cp:lastModifiedBy>
  <cp:revision>5</cp:revision>
  <dcterms:created xsi:type="dcterms:W3CDTF">2025-09-18T12:28:17Z</dcterms:created>
  <dcterms:modified xsi:type="dcterms:W3CDTF">2026-02-16T18:42:39Z</dcterms:modified>
</cp:coreProperties>
</file>