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6" r:id="rId3"/>
    <p:sldId id="262" r:id="rId4"/>
    <p:sldId id="269" r:id="rId5"/>
    <p:sldId id="264" r:id="rId6"/>
    <p:sldId id="268" r:id="rId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7420AF-A41E-4457-8F7B-4100719DB3F3}" v="72" dt="2025-01-30T10:40:52.0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3" autoAdjust="0"/>
    <p:restoredTop sz="94660"/>
  </p:normalViewPr>
  <p:slideViewPr>
    <p:cSldViewPr snapToGrid="0">
      <p:cViewPr>
        <p:scale>
          <a:sx n="75" d="100"/>
          <a:sy n="75" d="100"/>
        </p:scale>
        <p:origin x="64"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en Wellner" userId="d0738fc6-faf7-47bf-a915-bbb6ecd1e7d4" providerId="ADAL" clId="{417420AF-A41E-4457-8F7B-4100719DB3F3}"/>
    <pc:docChg chg="undo custSel addSld delSld modSld sldOrd addMainMaster delMainMaster modMainMaster">
      <pc:chgData name="Heleen Wellner" userId="d0738fc6-faf7-47bf-a915-bbb6ecd1e7d4" providerId="ADAL" clId="{417420AF-A41E-4457-8F7B-4100719DB3F3}" dt="2025-01-30T10:38:17.501" v="1153" actId="47"/>
      <pc:docMkLst>
        <pc:docMk/>
      </pc:docMkLst>
      <pc:sldChg chg="modSp del mod">
        <pc:chgData name="Heleen Wellner" userId="d0738fc6-faf7-47bf-a915-bbb6ecd1e7d4" providerId="ADAL" clId="{417420AF-A41E-4457-8F7B-4100719DB3F3}" dt="2025-01-22T13:24:19.023" v="16" actId="47"/>
        <pc:sldMkLst>
          <pc:docMk/>
          <pc:sldMk cId="3554794808" sldId="256"/>
        </pc:sldMkLst>
        <pc:spChg chg="mod">
          <ac:chgData name="Heleen Wellner" userId="d0738fc6-faf7-47bf-a915-bbb6ecd1e7d4" providerId="ADAL" clId="{417420AF-A41E-4457-8F7B-4100719DB3F3}" dt="2025-01-22T13:01:50.481" v="13" actId="20577"/>
          <ac:spMkLst>
            <pc:docMk/>
            <pc:sldMk cId="3554794808" sldId="256"/>
            <ac:spMk id="3" creationId="{2EB15D09-C307-DFF3-4D0A-BB350493A72D}"/>
          </ac:spMkLst>
        </pc:spChg>
      </pc:sldChg>
      <pc:sldChg chg="delSp modSp del mod">
        <pc:chgData name="Heleen Wellner" userId="d0738fc6-faf7-47bf-a915-bbb6ecd1e7d4" providerId="ADAL" clId="{417420AF-A41E-4457-8F7B-4100719DB3F3}" dt="2025-01-22T13:27:17.033" v="25" actId="47"/>
        <pc:sldMkLst>
          <pc:docMk/>
          <pc:sldMk cId="1731989796" sldId="257"/>
        </pc:sldMkLst>
        <pc:spChg chg="mod">
          <ac:chgData name="Heleen Wellner" userId="d0738fc6-faf7-47bf-a915-bbb6ecd1e7d4" providerId="ADAL" clId="{417420AF-A41E-4457-8F7B-4100719DB3F3}" dt="2025-01-22T13:01:13.233" v="2" actId="2711"/>
          <ac:spMkLst>
            <pc:docMk/>
            <pc:sldMk cId="1731989796" sldId="257"/>
            <ac:spMk id="3" creationId="{C5D61647-FE11-DE2D-8F0C-3076737BF412}"/>
          </ac:spMkLst>
        </pc:spChg>
        <pc:spChg chg="del mod">
          <ac:chgData name="Heleen Wellner" userId="d0738fc6-faf7-47bf-a915-bbb6ecd1e7d4" providerId="ADAL" clId="{417420AF-A41E-4457-8F7B-4100719DB3F3}" dt="2025-01-22T13:26:36.101" v="18" actId="478"/>
          <ac:spMkLst>
            <pc:docMk/>
            <pc:sldMk cId="1731989796" sldId="257"/>
            <ac:spMk id="4" creationId="{AF49F05A-4E4D-1D8F-3FF5-EC085A379705}"/>
          </ac:spMkLst>
        </pc:spChg>
      </pc:sldChg>
      <pc:sldChg chg="add">
        <pc:chgData name="Heleen Wellner" userId="d0738fc6-faf7-47bf-a915-bbb6ecd1e7d4" providerId="ADAL" clId="{417420AF-A41E-4457-8F7B-4100719DB3F3}" dt="2025-01-22T13:24:13.364" v="15"/>
        <pc:sldMkLst>
          <pc:docMk/>
          <pc:sldMk cId="3158737454" sldId="258"/>
        </pc:sldMkLst>
      </pc:sldChg>
      <pc:sldChg chg="addSp delSp modSp add del mod">
        <pc:chgData name="Heleen Wellner" userId="d0738fc6-faf7-47bf-a915-bbb6ecd1e7d4" providerId="ADAL" clId="{417420AF-A41E-4457-8F7B-4100719DB3F3}" dt="2025-01-22T13:37:45.591" v="436" actId="47"/>
        <pc:sldMkLst>
          <pc:docMk/>
          <pc:sldMk cId="3030740678" sldId="259"/>
        </pc:sldMkLst>
        <pc:spChg chg="del">
          <ac:chgData name="Heleen Wellner" userId="d0738fc6-faf7-47bf-a915-bbb6ecd1e7d4" providerId="ADAL" clId="{417420AF-A41E-4457-8F7B-4100719DB3F3}" dt="2025-01-22T13:27:03.726" v="23" actId="478"/>
          <ac:spMkLst>
            <pc:docMk/>
            <pc:sldMk cId="3030740678" sldId="259"/>
            <ac:spMk id="2" creationId="{844D5340-5B71-8A76-44B4-9F95607F0BFE}"/>
          </ac:spMkLst>
        </pc:spChg>
        <pc:spChg chg="mod">
          <ac:chgData name="Heleen Wellner" userId="d0738fc6-faf7-47bf-a915-bbb6ecd1e7d4" providerId="ADAL" clId="{417420AF-A41E-4457-8F7B-4100719DB3F3}" dt="2025-01-22T13:33:14.181" v="403" actId="20577"/>
          <ac:spMkLst>
            <pc:docMk/>
            <pc:sldMk cId="3030740678" sldId="259"/>
            <ac:spMk id="3" creationId="{D8A76CCB-05B8-7111-700A-8A68C2EE9C23}"/>
          </ac:spMkLst>
        </pc:spChg>
        <pc:spChg chg="del">
          <ac:chgData name="Heleen Wellner" userId="d0738fc6-faf7-47bf-a915-bbb6ecd1e7d4" providerId="ADAL" clId="{417420AF-A41E-4457-8F7B-4100719DB3F3}" dt="2025-01-22T13:27:30.184" v="27" actId="478"/>
          <ac:spMkLst>
            <pc:docMk/>
            <pc:sldMk cId="3030740678" sldId="259"/>
            <ac:spMk id="6" creationId="{FBE9E908-BA2D-BCDC-1346-C7CAF5B967FA}"/>
          </ac:spMkLst>
        </pc:spChg>
        <pc:spChg chg="add del mod">
          <ac:chgData name="Heleen Wellner" userId="d0738fc6-faf7-47bf-a915-bbb6ecd1e7d4" providerId="ADAL" clId="{417420AF-A41E-4457-8F7B-4100719DB3F3}" dt="2025-01-22T13:27:09.151" v="24" actId="478"/>
          <ac:spMkLst>
            <pc:docMk/>
            <pc:sldMk cId="3030740678" sldId="259"/>
            <ac:spMk id="7" creationId="{7930208F-8342-3290-27DC-9D489FCCFAF0}"/>
          </ac:spMkLst>
        </pc:spChg>
        <pc:spChg chg="add mod">
          <ac:chgData name="Heleen Wellner" userId="d0738fc6-faf7-47bf-a915-bbb6ecd1e7d4" providerId="ADAL" clId="{417420AF-A41E-4457-8F7B-4100719DB3F3}" dt="2025-01-22T13:34:33.391" v="410" actId="20577"/>
          <ac:spMkLst>
            <pc:docMk/>
            <pc:sldMk cId="3030740678" sldId="259"/>
            <ac:spMk id="8" creationId="{218666CA-36F1-40B7-8423-58F0773B6074}"/>
          </ac:spMkLst>
        </pc:spChg>
        <pc:picChg chg="del mod">
          <ac:chgData name="Heleen Wellner" userId="d0738fc6-faf7-47bf-a915-bbb6ecd1e7d4" providerId="ADAL" clId="{417420AF-A41E-4457-8F7B-4100719DB3F3}" dt="2025-01-22T13:27:30.184" v="27" actId="478"/>
          <ac:picMkLst>
            <pc:docMk/>
            <pc:sldMk cId="3030740678" sldId="259"/>
            <ac:picMk id="5" creationId="{1AD79599-0386-7E60-79FC-D26E00D57EEC}"/>
          </ac:picMkLst>
        </pc:picChg>
      </pc:sldChg>
      <pc:sldChg chg="addSp delSp modSp new del mod setBg">
        <pc:chgData name="Heleen Wellner" userId="d0738fc6-faf7-47bf-a915-bbb6ecd1e7d4" providerId="ADAL" clId="{417420AF-A41E-4457-8F7B-4100719DB3F3}" dt="2025-01-23T15:11:12.105" v="1130" actId="47"/>
        <pc:sldMkLst>
          <pc:docMk/>
          <pc:sldMk cId="775100524" sldId="260"/>
        </pc:sldMkLst>
        <pc:spChg chg="mod">
          <ac:chgData name="Heleen Wellner" userId="d0738fc6-faf7-47bf-a915-bbb6ecd1e7d4" providerId="ADAL" clId="{417420AF-A41E-4457-8F7B-4100719DB3F3}" dt="2025-01-22T13:48:46.423" v="597" actId="20577"/>
          <ac:spMkLst>
            <pc:docMk/>
            <pc:sldMk cId="775100524" sldId="260"/>
            <ac:spMk id="2" creationId="{8964DC43-C8D9-B893-96A7-45C5382F746F}"/>
          </ac:spMkLst>
        </pc:spChg>
        <pc:spChg chg="del">
          <ac:chgData name="Heleen Wellner" userId="d0738fc6-faf7-47bf-a915-bbb6ecd1e7d4" providerId="ADAL" clId="{417420AF-A41E-4457-8F7B-4100719DB3F3}" dt="2025-01-22T13:35:40.448" v="418" actId="478"/>
          <ac:spMkLst>
            <pc:docMk/>
            <pc:sldMk cId="775100524" sldId="260"/>
            <ac:spMk id="3" creationId="{828D4927-CAE5-3A22-8A48-C7157FFBD60E}"/>
          </ac:spMkLst>
        </pc:spChg>
        <pc:spChg chg="add mod">
          <ac:chgData name="Heleen Wellner" userId="d0738fc6-faf7-47bf-a915-bbb6ecd1e7d4" providerId="ADAL" clId="{417420AF-A41E-4457-8F7B-4100719DB3F3}" dt="2025-01-23T15:04:04.741" v="793" actId="20577"/>
          <ac:spMkLst>
            <pc:docMk/>
            <pc:sldMk cId="775100524" sldId="260"/>
            <ac:spMk id="5" creationId="{FA66B544-5D27-ECFD-B51F-F51E70E5F90B}"/>
          </ac:spMkLst>
        </pc:spChg>
        <pc:spChg chg="add mod">
          <ac:chgData name="Heleen Wellner" userId="d0738fc6-faf7-47bf-a915-bbb6ecd1e7d4" providerId="ADAL" clId="{417420AF-A41E-4457-8F7B-4100719DB3F3}" dt="2025-01-22T13:49:31.024" v="605" actId="255"/>
          <ac:spMkLst>
            <pc:docMk/>
            <pc:sldMk cId="775100524" sldId="260"/>
            <ac:spMk id="10" creationId="{105B4C7B-C242-1D35-80D7-556A52553064}"/>
          </ac:spMkLst>
        </pc:spChg>
        <pc:spChg chg="add mod">
          <ac:chgData name="Heleen Wellner" userId="d0738fc6-faf7-47bf-a915-bbb6ecd1e7d4" providerId="ADAL" clId="{417420AF-A41E-4457-8F7B-4100719DB3F3}" dt="2025-01-22T13:49:55.041" v="615" actId="255"/>
          <ac:spMkLst>
            <pc:docMk/>
            <pc:sldMk cId="775100524" sldId="260"/>
            <ac:spMk id="11" creationId="{83A34B43-3F6D-6B43-7148-60C57AE7CD5E}"/>
          </ac:spMkLst>
        </pc:spChg>
        <pc:picChg chg="add del mod">
          <ac:chgData name="Heleen Wellner" userId="d0738fc6-faf7-47bf-a915-bbb6ecd1e7d4" providerId="ADAL" clId="{417420AF-A41E-4457-8F7B-4100719DB3F3}" dt="2025-01-22T13:36:57.348" v="432" actId="478"/>
          <ac:picMkLst>
            <pc:docMk/>
            <pc:sldMk cId="775100524" sldId="260"/>
            <ac:picMk id="4" creationId="{6507D892-1713-65C9-0AC7-69C69286FF65}"/>
          </ac:picMkLst>
        </pc:picChg>
        <pc:picChg chg="add mod">
          <ac:chgData name="Heleen Wellner" userId="d0738fc6-faf7-47bf-a915-bbb6ecd1e7d4" providerId="ADAL" clId="{417420AF-A41E-4457-8F7B-4100719DB3F3}" dt="2025-01-22T13:48:03.032" v="578" actId="14100"/>
          <ac:picMkLst>
            <pc:docMk/>
            <pc:sldMk cId="775100524" sldId="260"/>
            <ac:picMk id="7" creationId="{89A8FD0B-BDF5-C2F2-5D00-A43D7A0122A1}"/>
          </ac:picMkLst>
        </pc:picChg>
        <pc:picChg chg="add mod">
          <ac:chgData name="Heleen Wellner" userId="d0738fc6-faf7-47bf-a915-bbb6ecd1e7d4" providerId="ADAL" clId="{417420AF-A41E-4457-8F7B-4100719DB3F3}" dt="2025-01-22T13:48:23.768" v="583" actId="14100"/>
          <ac:picMkLst>
            <pc:docMk/>
            <pc:sldMk cId="775100524" sldId="260"/>
            <ac:picMk id="9" creationId="{AA1B064A-DE62-E4FE-A3AC-FBA14FFFC159}"/>
          </ac:picMkLst>
        </pc:picChg>
      </pc:sldChg>
      <pc:sldChg chg="modSp new del mod">
        <pc:chgData name="Heleen Wellner" userId="d0738fc6-faf7-47bf-a915-bbb6ecd1e7d4" providerId="ADAL" clId="{417420AF-A41E-4457-8F7B-4100719DB3F3}" dt="2025-01-22T13:35:14.553" v="414" actId="47"/>
        <pc:sldMkLst>
          <pc:docMk/>
          <pc:sldMk cId="3844227282" sldId="260"/>
        </pc:sldMkLst>
        <pc:spChg chg="mod">
          <ac:chgData name="Heleen Wellner" userId="d0738fc6-faf7-47bf-a915-bbb6ecd1e7d4" providerId="ADAL" clId="{417420AF-A41E-4457-8F7B-4100719DB3F3}" dt="2025-01-22T13:35:03.457" v="413" actId="27636"/>
          <ac:spMkLst>
            <pc:docMk/>
            <pc:sldMk cId="3844227282" sldId="260"/>
            <ac:spMk id="2" creationId="{32AD7D47-8501-1305-DD7A-423941245145}"/>
          </ac:spMkLst>
        </pc:spChg>
      </pc:sldChg>
      <pc:sldChg chg="new del">
        <pc:chgData name="Heleen Wellner" userId="d0738fc6-faf7-47bf-a915-bbb6ecd1e7d4" providerId="ADAL" clId="{417420AF-A41E-4457-8F7B-4100719DB3F3}" dt="2025-01-22T13:56:04.777" v="705" actId="47"/>
        <pc:sldMkLst>
          <pc:docMk/>
          <pc:sldMk cId="1354830333" sldId="261"/>
        </pc:sldMkLst>
      </pc:sldChg>
      <pc:sldChg chg="modSp add mod">
        <pc:chgData name="Heleen Wellner" userId="d0738fc6-faf7-47bf-a915-bbb6ecd1e7d4" providerId="ADAL" clId="{417420AF-A41E-4457-8F7B-4100719DB3F3}" dt="2025-01-30T10:34:22.504" v="1138" actId="20577"/>
        <pc:sldMkLst>
          <pc:docMk/>
          <pc:sldMk cId="190581554" sldId="262"/>
        </pc:sldMkLst>
        <pc:spChg chg="mod">
          <ac:chgData name="Heleen Wellner" userId="d0738fc6-faf7-47bf-a915-bbb6ecd1e7d4" providerId="ADAL" clId="{417420AF-A41E-4457-8F7B-4100719DB3F3}" dt="2025-01-30T10:34:22.504" v="1138" actId="20577"/>
          <ac:spMkLst>
            <pc:docMk/>
            <pc:sldMk cId="190581554" sldId="262"/>
            <ac:spMk id="3" creationId="{5EC2EFD3-FAD1-22D1-B849-07DF154FBFD8}"/>
          </ac:spMkLst>
        </pc:spChg>
      </pc:sldChg>
      <pc:sldChg chg="modSp add del mod ord">
        <pc:chgData name="Heleen Wellner" userId="d0738fc6-faf7-47bf-a915-bbb6ecd1e7d4" providerId="ADAL" clId="{417420AF-A41E-4457-8F7B-4100719DB3F3}" dt="2025-01-23T15:11:13.954" v="1131" actId="47"/>
        <pc:sldMkLst>
          <pc:docMk/>
          <pc:sldMk cId="1262270311" sldId="263"/>
        </pc:sldMkLst>
        <pc:spChg chg="mod">
          <ac:chgData name="Heleen Wellner" userId="d0738fc6-faf7-47bf-a915-bbb6ecd1e7d4" providerId="ADAL" clId="{417420AF-A41E-4457-8F7B-4100719DB3F3}" dt="2025-01-23T15:04:10.817" v="796" actId="20577"/>
          <ac:spMkLst>
            <pc:docMk/>
            <pc:sldMk cId="1262270311" sldId="263"/>
            <ac:spMk id="5" creationId="{FA66B544-5D27-ECFD-B51F-F51E70E5F90B}"/>
          </ac:spMkLst>
        </pc:spChg>
      </pc:sldChg>
      <pc:sldChg chg="add ord">
        <pc:chgData name="Heleen Wellner" userId="d0738fc6-faf7-47bf-a915-bbb6ecd1e7d4" providerId="ADAL" clId="{417420AF-A41E-4457-8F7B-4100719DB3F3}" dt="2025-01-23T15:01:54.394" v="720"/>
        <pc:sldMkLst>
          <pc:docMk/>
          <pc:sldMk cId="864892368" sldId="264"/>
        </pc:sldMkLst>
      </pc:sldChg>
      <pc:sldChg chg="add del">
        <pc:chgData name="Heleen Wellner" userId="d0738fc6-faf7-47bf-a915-bbb6ecd1e7d4" providerId="ADAL" clId="{417420AF-A41E-4457-8F7B-4100719DB3F3}" dt="2025-01-23T15:01:40.948" v="716" actId="27028"/>
        <pc:sldMkLst>
          <pc:docMk/>
          <pc:sldMk cId="1485639976" sldId="264"/>
        </pc:sldMkLst>
      </pc:sldChg>
      <pc:sldChg chg="new del">
        <pc:chgData name="Heleen Wellner" userId="d0738fc6-faf7-47bf-a915-bbb6ecd1e7d4" providerId="ADAL" clId="{417420AF-A41E-4457-8F7B-4100719DB3F3}" dt="2025-01-23T15:00:50.482" v="713" actId="47"/>
        <pc:sldMkLst>
          <pc:docMk/>
          <pc:sldMk cId="2652862825" sldId="264"/>
        </pc:sldMkLst>
      </pc:sldChg>
      <pc:sldChg chg="modSp add del mod ord">
        <pc:chgData name="Heleen Wellner" userId="d0738fc6-faf7-47bf-a915-bbb6ecd1e7d4" providerId="ADAL" clId="{417420AF-A41E-4457-8F7B-4100719DB3F3}" dt="2025-01-30T10:37:48.378" v="1152" actId="47"/>
        <pc:sldMkLst>
          <pc:docMk/>
          <pc:sldMk cId="4117031009" sldId="265"/>
        </pc:sldMkLst>
        <pc:spChg chg="mod">
          <ac:chgData name="Heleen Wellner" userId="d0738fc6-faf7-47bf-a915-bbb6ecd1e7d4" providerId="ADAL" clId="{417420AF-A41E-4457-8F7B-4100719DB3F3}" dt="2025-01-23T15:10:46.364" v="1127" actId="20577"/>
          <ac:spMkLst>
            <pc:docMk/>
            <pc:sldMk cId="4117031009" sldId="265"/>
            <ac:spMk id="2" creationId="{8964DC43-C8D9-B893-96A7-45C5382F746F}"/>
          </ac:spMkLst>
        </pc:spChg>
        <pc:spChg chg="mod">
          <ac:chgData name="Heleen Wellner" userId="d0738fc6-faf7-47bf-a915-bbb6ecd1e7d4" providerId="ADAL" clId="{417420AF-A41E-4457-8F7B-4100719DB3F3}" dt="2025-01-23T15:10:03.439" v="1119" actId="20577"/>
          <ac:spMkLst>
            <pc:docMk/>
            <pc:sldMk cId="4117031009" sldId="265"/>
            <ac:spMk id="5" creationId="{FA66B544-5D27-ECFD-B51F-F51E70E5F90B}"/>
          </ac:spMkLst>
        </pc:spChg>
      </pc:sldChg>
      <pc:sldChg chg="modSp add mod ord">
        <pc:chgData name="Heleen Wellner" userId="d0738fc6-faf7-47bf-a915-bbb6ecd1e7d4" providerId="ADAL" clId="{417420AF-A41E-4457-8F7B-4100719DB3F3}" dt="2025-01-30T10:36:50.797" v="1145" actId="790"/>
        <pc:sldMkLst>
          <pc:docMk/>
          <pc:sldMk cId="3885769001" sldId="266"/>
        </pc:sldMkLst>
        <pc:spChg chg="mod">
          <ac:chgData name="Heleen Wellner" userId="d0738fc6-faf7-47bf-a915-bbb6ecd1e7d4" providerId="ADAL" clId="{417420AF-A41E-4457-8F7B-4100719DB3F3}" dt="2025-01-30T10:36:50.797" v="1145" actId="790"/>
          <ac:spMkLst>
            <pc:docMk/>
            <pc:sldMk cId="3885769001" sldId="266"/>
            <ac:spMk id="2" creationId="{8964DC43-C8D9-B893-96A7-45C5382F746F}"/>
          </ac:spMkLst>
        </pc:spChg>
        <pc:spChg chg="mod">
          <ac:chgData name="Heleen Wellner" userId="d0738fc6-faf7-47bf-a915-bbb6ecd1e7d4" providerId="ADAL" clId="{417420AF-A41E-4457-8F7B-4100719DB3F3}" dt="2025-01-30T10:35:03.437" v="1140" actId="790"/>
          <ac:spMkLst>
            <pc:docMk/>
            <pc:sldMk cId="3885769001" sldId="266"/>
            <ac:spMk id="5" creationId="{FA66B544-5D27-ECFD-B51F-F51E70E5F90B}"/>
          </ac:spMkLst>
        </pc:spChg>
      </pc:sldChg>
      <pc:sldChg chg="add del">
        <pc:chgData name="Heleen Wellner" userId="d0738fc6-faf7-47bf-a915-bbb6ecd1e7d4" providerId="ADAL" clId="{417420AF-A41E-4457-8F7B-4100719DB3F3}" dt="2025-01-30T10:38:17.501" v="1153" actId="47"/>
        <pc:sldMkLst>
          <pc:docMk/>
          <pc:sldMk cId="3050011727" sldId="267"/>
        </pc:sldMkLst>
      </pc:sldChg>
      <pc:sldChg chg="add ord">
        <pc:chgData name="Heleen Wellner" userId="d0738fc6-faf7-47bf-a915-bbb6ecd1e7d4" providerId="ADAL" clId="{417420AF-A41E-4457-8F7B-4100719DB3F3}" dt="2025-01-30T10:37:26.264" v="1151"/>
        <pc:sldMkLst>
          <pc:docMk/>
          <pc:sldMk cId="2711504785" sldId="268"/>
        </pc:sldMkLst>
      </pc:sldChg>
      <pc:sldChg chg="delSp add del setBg delDesignElem">
        <pc:chgData name="Heleen Wellner" userId="d0738fc6-faf7-47bf-a915-bbb6ecd1e7d4" providerId="ADAL" clId="{417420AF-A41E-4457-8F7B-4100719DB3F3}" dt="2025-01-23T15:00:47.322" v="712" actId="47"/>
        <pc:sldMkLst>
          <pc:docMk/>
          <pc:sldMk cId="864892368" sldId="269"/>
        </pc:sldMkLst>
        <pc:spChg chg="del">
          <ac:chgData name="Heleen Wellner" userId="d0738fc6-faf7-47bf-a915-bbb6ecd1e7d4" providerId="ADAL" clId="{417420AF-A41E-4457-8F7B-4100719DB3F3}" dt="2025-01-23T15:00:38.455" v="711"/>
          <ac:spMkLst>
            <pc:docMk/>
            <pc:sldMk cId="864892368" sldId="269"/>
            <ac:spMk id="8" creationId="{1B15ED52-F352-441B-82BF-E0EA34836D08}"/>
          </ac:spMkLst>
        </pc:spChg>
        <pc:spChg chg="del">
          <ac:chgData name="Heleen Wellner" userId="d0738fc6-faf7-47bf-a915-bbb6ecd1e7d4" providerId="ADAL" clId="{417420AF-A41E-4457-8F7B-4100719DB3F3}" dt="2025-01-23T15:00:38.455" v="711"/>
          <ac:spMkLst>
            <pc:docMk/>
            <pc:sldMk cId="864892368" sldId="269"/>
            <ac:spMk id="10" creationId="{3B2E3793-BFE6-45A2-9B7B-E18844431C99}"/>
          </ac:spMkLst>
        </pc:spChg>
        <pc:spChg chg="del">
          <ac:chgData name="Heleen Wellner" userId="d0738fc6-faf7-47bf-a915-bbb6ecd1e7d4" providerId="ADAL" clId="{417420AF-A41E-4457-8F7B-4100719DB3F3}" dt="2025-01-23T15:00:38.455" v="711"/>
          <ac:spMkLst>
            <pc:docMk/>
            <pc:sldMk cId="864892368" sldId="269"/>
            <ac:spMk id="12" creationId="{BC4C4868-CB8F-4AF9-9CDB-8108F2C19B67}"/>
          </ac:spMkLst>
        </pc:spChg>
        <pc:spChg chg="del">
          <ac:chgData name="Heleen Wellner" userId="d0738fc6-faf7-47bf-a915-bbb6ecd1e7d4" providerId="ADAL" clId="{417420AF-A41E-4457-8F7B-4100719DB3F3}" dt="2025-01-23T15:00:38.455" v="711"/>
          <ac:spMkLst>
            <pc:docMk/>
            <pc:sldMk cId="864892368" sldId="269"/>
            <ac:spMk id="14" creationId="{375E0459-6403-40CD-989D-56A4407CA12E}"/>
          </ac:spMkLst>
        </pc:spChg>
        <pc:spChg chg="del">
          <ac:chgData name="Heleen Wellner" userId="d0738fc6-faf7-47bf-a915-bbb6ecd1e7d4" providerId="ADAL" clId="{417420AF-A41E-4457-8F7B-4100719DB3F3}" dt="2025-01-23T15:00:38.455" v="711"/>
          <ac:spMkLst>
            <pc:docMk/>
            <pc:sldMk cId="864892368" sldId="269"/>
            <ac:spMk id="16" creationId="{53E5B1A8-3AC9-4BD1-9BBC-78CA94F2D1BA}"/>
          </ac:spMkLst>
        </pc:spChg>
      </pc:sldChg>
      <pc:sldChg chg="add ord">
        <pc:chgData name="Heleen Wellner" userId="d0738fc6-faf7-47bf-a915-bbb6ecd1e7d4" providerId="ADAL" clId="{417420AF-A41E-4457-8F7B-4100719DB3F3}" dt="2025-01-30T10:37:22.329" v="1149"/>
        <pc:sldMkLst>
          <pc:docMk/>
          <pc:sldMk cId="3957076401" sldId="269"/>
        </pc:sldMkLst>
      </pc:sldChg>
      <pc:sldMasterChg chg="del delSldLayout modSldLayout">
        <pc:chgData name="Heleen Wellner" userId="d0738fc6-faf7-47bf-a915-bbb6ecd1e7d4" providerId="ADAL" clId="{417420AF-A41E-4457-8F7B-4100719DB3F3}" dt="2025-01-22T13:27:17.033" v="25" actId="47"/>
        <pc:sldMasterMkLst>
          <pc:docMk/>
          <pc:sldMasterMk cId="3321133872" sldId="2147483648"/>
        </pc:sldMasterMkLst>
        <pc:sldLayoutChg chg="del">
          <pc:chgData name="Heleen Wellner" userId="d0738fc6-faf7-47bf-a915-bbb6ecd1e7d4" providerId="ADAL" clId="{417420AF-A41E-4457-8F7B-4100719DB3F3}" dt="2025-01-22T13:27:17.033" v="25" actId="47"/>
          <pc:sldLayoutMkLst>
            <pc:docMk/>
            <pc:sldMasterMk cId="3321133872" sldId="2147483648"/>
            <pc:sldLayoutMk cId="2465076162" sldId="2147483649"/>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3435292332" sldId="2147483651"/>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2151290868" sldId="2147483652"/>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2331475004" sldId="2147483653"/>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3690250130" sldId="2147483654"/>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2893636720" sldId="2147483655"/>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3260204853" sldId="2147483656"/>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3986037640" sldId="2147483657"/>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1927420712" sldId="2147483658"/>
          </pc:sldLayoutMkLst>
        </pc:sldLayoutChg>
        <pc:sldLayoutChg chg="del">
          <pc:chgData name="Heleen Wellner" userId="d0738fc6-faf7-47bf-a915-bbb6ecd1e7d4" providerId="ADAL" clId="{417420AF-A41E-4457-8F7B-4100719DB3F3}" dt="2025-01-22T13:27:17.033" v="25" actId="47"/>
          <pc:sldLayoutMkLst>
            <pc:docMk/>
            <pc:sldMasterMk cId="3321133872" sldId="2147483648"/>
            <pc:sldLayoutMk cId="4212602703" sldId="2147483659"/>
          </pc:sldLayoutMkLst>
        </pc:sldLayoutChg>
        <pc:sldLayoutChg chg="del replId">
          <pc:chgData name="Heleen Wellner" userId="d0738fc6-faf7-47bf-a915-bbb6ecd1e7d4" providerId="ADAL" clId="{417420AF-A41E-4457-8F7B-4100719DB3F3}" dt="2025-01-22T13:27:17.033" v="25" actId="47"/>
          <pc:sldLayoutMkLst>
            <pc:docMk/>
            <pc:sldMasterMk cId="3321133872" sldId="2147483648"/>
            <pc:sldLayoutMk cId="641742093" sldId="2147483661"/>
          </pc:sldLayoutMkLst>
        </pc:sldLayoutChg>
      </pc:sldMasterChg>
      <pc:sldMasterChg chg="add addSldLayout">
        <pc:chgData name="Heleen Wellner" userId="d0738fc6-faf7-47bf-a915-bbb6ecd1e7d4" providerId="ADAL" clId="{417420AF-A41E-4457-8F7B-4100719DB3F3}" dt="2025-01-22T13:24:13.364" v="14" actId="27028"/>
        <pc:sldMasterMkLst>
          <pc:docMk/>
          <pc:sldMasterMk cId="2006982132" sldId="2147483660"/>
        </pc:sldMasterMkLst>
        <pc:sldLayoutChg chg="add">
          <pc:chgData name="Heleen Wellner" userId="d0738fc6-faf7-47bf-a915-bbb6ecd1e7d4" providerId="ADAL" clId="{417420AF-A41E-4457-8F7B-4100719DB3F3}" dt="2025-01-22T13:24:13.364" v="14" actId="27028"/>
          <pc:sldLayoutMkLst>
            <pc:docMk/>
            <pc:sldMasterMk cId="2006982132" sldId="2147483660"/>
            <pc:sldLayoutMk cId="1685359076" sldId="2147483650"/>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090505-E6DD-8969-0C6F-132B19D217A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7138B38F-3F8B-B8D8-20DB-1BFE432DBC2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E87AB05-C41E-E089-5B61-768CD1F5CC4C}"/>
              </a:ext>
            </a:extLst>
          </p:cNvPr>
          <p:cNvSpPr>
            <a:spLocks noGrp="1"/>
          </p:cNvSpPr>
          <p:nvPr>
            <p:ph type="dt" sz="half" idx="10"/>
          </p:nvPr>
        </p:nvSpPr>
        <p:spPr/>
        <p:txBody>
          <a:bodyPr/>
          <a:lstStyle/>
          <a:p>
            <a:fld id="{264C6BFA-9565-4187-B667-7C0732BD032B}" type="datetimeFigureOut">
              <a:rPr lang="nl-NL" smtClean="0"/>
              <a:t>30-1-2025</a:t>
            </a:fld>
            <a:endParaRPr lang="nl-NL"/>
          </a:p>
        </p:txBody>
      </p:sp>
      <p:sp>
        <p:nvSpPr>
          <p:cNvPr id="5" name="Tijdelijke aanduiding voor voettekst 4">
            <a:extLst>
              <a:ext uri="{FF2B5EF4-FFF2-40B4-BE49-F238E27FC236}">
                <a16:creationId xmlns:a16="http://schemas.microsoft.com/office/drawing/2014/main" id="{D58A8EA2-8F9D-D6E7-7B6D-288DDDE964A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5F41E3D-0A8A-BF66-E8F4-B8E68B020931}"/>
              </a:ext>
            </a:extLst>
          </p:cNvPr>
          <p:cNvSpPr>
            <a:spLocks noGrp="1"/>
          </p:cNvSpPr>
          <p:nvPr>
            <p:ph type="sldNum" sz="quarter" idx="12"/>
          </p:nvPr>
        </p:nvSpPr>
        <p:spPr/>
        <p:txBody>
          <a:bodyPr/>
          <a:lstStyle/>
          <a:p>
            <a:fld id="{0311E6EB-4DC9-4DEC-80B9-990784DC0D84}" type="slidenum">
              <a:rPr lang="nl-NL" smtClean="0"/>
              <a:t>‹nr.›</a:t>
            </a:fld>
            <a:endParaRPr lang="nl-NL"/>
          </a:p>
        </p:txBody>
      </p:sp>
    </p:spTree>
    <p:extLst>
      <p:ext uri="{BB962C8B-B14F-4D97-AF65-F5344CB8AC3E}">
        <p14:creationId xmlns:p14="http://schemas.microsoft.com/office/powerpoint/2010/main" val="168535907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A0BC053-D791-B7FB-D7A6-9739DCD41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37A79E7-AFBE-4C8A-7B45-06EEB0EF0F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B8986C-12E4-1765-3229-61C5BD36F8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4C6BFA-9565-4187-B667-7C0732BD032B}" type="datetimeFigureOut">
              <a:rPr lang="nl-NL" smtClean="0"/>
              <a:t>30-1-2025</a:t>
            </a:fld>
            <a:endParaRPr lang="nl-NL"/>
          </a:p>
        </p:txBody>
      </p:sp>
      <p:sp>
        <p:nvSpPr>
          <p:cNvPr id="5" name="Tijdelijke aanduiding voor voettekst 4">
            <a:extLst>
              <a:ext uri="{FF2B5EF4-FFF2-40B4-BE49-F238E27FC236}">
                <a16:creationId xmlns:a16="http://schemas.microsoft.com/office/drawing/2014/main" id="{7EB585D1-A21F-CD05-6C0A-EF36D60F31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391E94E8-5267-09CD-1CE5-7F81BF78FC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11E6EB-4DC9-4DEC-80B9-990784DC0D84}" type="slidenum">
              <a:rPr lang="nl-NL" smtClean="0"/>
              <a:t>‹nr.›</a:t>
            </a:fld>
            <a:endParaRPr lang="nl-NL"/>
          </a:p>
        </p:txBody>
      </p:sp>
    </p:spTree>
    <p:extLst>
      <p:ext uri="{BB962C8B-B14F-4D97-AF65-F5344CB8AC3E}">
        <p14:creationId xmlns:p14="http://schemas.microsoft.com/office/powerpoint/2010/main" val="2006982132"/>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scribbr.nl/onderzoeksmethoden/wetenschappelijke-integriteit/" TargetMode="External"/><Relationship Id="rId2" Type="http://schemas.openxmlformats.org/officeDocument/2006/relationships/hyperlink" Target="https://www.nwo.nl/sites/nwo/files/documents/Nederlandse%2Bgedragscode%2Bwetenschappelijke%2Bintegriteit_2018_NL.pdf"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scribbr.nl/onderzoeksmethoden/wetenschappelijke-integriteit/" TargetMode="External"/><Relationship Id="rId2" Type="http://schemas.openxmlformats.org/officeDocument/2006/relationships/hyperlink" Target="https://www.nwo.nl/sites/nwo/files/documents/Nederlandse%2Bgedragscode%2Bwetenschappelijke%2Bintegriteit_2018_NL.pdf"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scribbr.nl/onderzoeksmethoden/wetenschappelijke-integriteit/" TargetMode="External"/><Relationship Id="rId2" Type="http://schemas.openxmlformats.org/officeDocument/2006/relationships/hyperlink" Target="https://www.nwo.nl/sites/nwo/files/documents/Nederlandse%2Bgedragscode%2Bwetenschappelijke%2Bintegriteit_2018_NL.pdf"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F5DBDCA-5BE0-F7F5-CAC5-E80EF828A5C6}"/>
              </a:ext>
            </a:extLst>
          </p:cNvPr>
          <p:cNvSpPr>
            <a:spLocks noGrp="1"/>
          </p:cNvSpPr>
          <p:nvPr>
            <p:ph type="title"/>
          </p:nvPr>
        </p:nvSpPr>
        <p:spPr>
          <a:xfrm>
            <a:off x="1222873" y="294538"/>
            <a:ext cx="10044678" cy="1033669"/>
          </a:xfrm>
        </p:spPr>
        <p:txBody>
          <a:bodyPr>
            <a:normAutofit/>
          </a:bodyPr>
          <a:lstStyle/>
          <a:p>
            <a:r>
              <a:rPr lang="en-US" sz="4000" dirty="0">
                <a:solidFill>
                  <a:srgbClr val="FFFFFF"/>
                </a:solidFill>
              </a:rPr>
              <a:t>Dilemma Zohra</a:t>
            </a:r>
            <a:endParaRPr lang="nl-NL" sz="4000" dirty="0">
              <a:solidFill>
                <a:srgbClr val="FFFFFF"/>
              </a:solidFill>
            </a:endParaRPr>
          </a:p>
        </p:txBody>
      </p:sp>
      <p:sp>
        <p:nvSpPr>
          <p:cNvPr id="3" name="Tijdelijke aanduiding voor inhoud 2">
            <a:extLst>
              <a:ext uri="{FF2B5EF4-FFF2-40B4-BE49-F238E27FC236}">
                <a16:creationId xmlns:a16="http://schemas.microsoft.com/office/drawing/2014/main" id="{5EC2EFD3-FAD1-22D1-B849-07DF154FBFD8}"/>
              </a:ext>
            </a:extLst>
          </p:cNvPr>
          <p:cNvSpPr>
            <a:spLocks noGrp="1"/>
          </p:cNvSpPr>
          <p:nvPr>
            <p:ph idx="1"/>
          </p:nvPr>
        </p:nvSpPr>
        <p:spPr>
          <a:xfrm>
            <a:off x="1222872" y="1718632"/>
            <a:ext cx="9958717" cy="5270636"/>
          </a:xfrm>
        </p:spPr>
        <p:txBody>
          <a:bodyPr anchor="ctr">
            <a:normAutofit fontScale="92500" lnSpcReduction="10000"/>
          </a:bodyPr>
          <a:lstStyle/>
          <a:p>
            <a:pPr marL="0" indent="0">
              <a:buNone/>
            </a:pPr>
            <a:r>
              <a:rPr lang="nl-NL" sz="2000" b="0" i="0" dirty="0">
                <a:solidFill>
                  <a:srgbClr val="0070C0"/>
                </a:solidFill>
                <a:effectLst/>
                <a:latin typeface="+mj-lt"/>
              </a:rPr>
              <a:t>Zohra</a:t>
            </a:r>
            <a:r>
              <a:rPr lang="nl-NL" sz="2000" b="0" i="0" dirty="0">
                <a:effectLst/>
                <a:latin typeface="+mj-lt"/>
              </a:rPr>
              <a:t> zit in het vierde jaar van de opleiding Marketing en Communicatie. Zij loopt haar </a:t>
            </a:r>
            <a:r>
              <a:rPr lang="nl-NL" sz="2000" b="0" i="0" dirty="0">
                <a:solidFill>
                  <a:srgbClr val="0070C0"/>
                </a:solidFill>
                <a:effectLst/>
                <a:latin typeface="+mj-lt"/>
              </a:rPr>
              <a:t>afstudeerstage</a:t>
            </a:r>
            <a:r>
              <a:rPr lang="nl-NL" sz="2000" b="0" i="0" dirty="0">
                <a:effectLst/>
                <a:latin typeface="+mj-lt"/>
              </a:rPr>
              <a:t> bij de afdeling communicatie van een </a:t>
            </a:r>
            <a:r>
              <a:rPr lang="nl-NL" sz="2000" i="0" dirty="0">
                <a:solidFill>
                  <a:srgbClr val="0070C0"/>
                </a:solidFill>
                <a:effectLst/>
                <a:latin typeface="+mj-lt"/>
              </a:rPr>
              <a:t>supermarktketen</a:t>
            </a:r>
            <a:r>
              <a:rPr lang="nl-NL" sz="2000" b="0" i="0" dirty="0">
                <a:effectLst/>
                <a:latin typeface="+mj-lt"/>
              </a:rPr>
              <a:t>. Stiekem hoopt Zohra dat dit bedrijf haar </a:t>
            </a:r>
            <a:r>
              <a:rPr lang="nl-NL" sz="2000" i="0" dirty="0">
                <a:solidFill>
                  <a:srgbClr val="0070C0"/>
                </a:solidFill>
                <a:effectLst/>
                <a:latin typeface="+mj-lt"/>
              </a:rPr>
              <a:t>een baan aanbiedt </a:t>
            </a:r>
            <a:r>
              <a:rPr lang="nl-NL" sz="2000" b="0" i="0" dirty="0">
                <a:effectLst/>
                <a:latin typeface="+mj-lt"/>
              </a:rPr>
              <a:t>na het afstuderen en daar is ook al eens op gezinspeeld door haar </a:t>
            </a:r>
            <a:r>
              <a:rPr lang="nl-NL" sz="2000" b="0" i="0" dirty="0">
                <a:solidFill>
                  <a:srgbClr val="0070C0"/>
                </a:solidFill>
                <a:effectLst/>
                <a:latin typeface="+mj-lt"/>
              </a:rPr>
              <a:t>leidinggevende, het hoofd Marketing en Communicatie</a:t>
            </a:r>
            <a:r>
              <a:rPr lang="nl-NL" sz="2000" b="0" i="0" dirty="0">
                <a:effectLst/>
                <a:latin typeface="+mj-lt"/>
              </a:rPr>
              <a:t>.</a:t>
            </a:r>
          </a:p>
          <a:p>
            <a:pPr marL="0" indent="0">
              <a:buNone/>
            </a:pPr>
            <a:endParaRPr lang="nl-NL" sz="2000" b="0" i="0" dirty="0">
              <a:effectLst/>
              <a:latin typeface="+mj-lt"/>
            </a:endParaRPr>
          </a:p>
          <a:p>
            <a:pPr marL="0" indent="0">
              <a:buNone/>
            </a:pPr>
            <a:r>
              <a:rPr lang="nl-NL" sz="2000" b="0" i="0" dirty="0">
                <a:effectLst/>
                <a:latin typeface="+mj-lt"/>
              </a:rPr>
              <a:t>In tegenstelling tot veel supermarkten is er bij deze keten </a:t>
            </a:r>
            <a:r>
              <a:rPr lang="nl-NL" sz="2000" b="0" i="0" dirty="0">
                <a:solidFill>
                  <a:srgbClr val="0070C0"/>
                </a:solidFill>
                <a:effectLst/>
                <a:latin typeface="+mj-lt"/>
              </a:rPr>
              <a:t>nog geen sprake van zelfscankassa’s</a:t>
            </a:r>
            <a:r>
              <a:rPr lang="nl-NL" sz="2000" b="0" i="0" dirty="0">
                <a:effectLst/>
                <a:latin typeface="+mj-lt"/>
              </a:rPr>
              <a:t>. Het bedrijf loopt in het algemeen niet voorop bij nieuwe ontwikkelingen, en daarnaast is de gangbare opinie dat de klanten het persoonlijke contact aan de kassa zeer waarderen. In </a:t>
            </a:r>
            <a:r>
              <a:rPr lang="nl-NL" sz="2000" b="0" i="0" dirty="0">
                <a:solidFill>
                  <a:srgbClr val="0070C0"/>
                </a:solidFill>
                <a:effectLst/>
                <a:latin typeface="+mj-lt"/>
              </a:rPr>
              <a:t>opdracht van een filiaalmanager</a:t>
            </a:r>
            <a:r>
              <a:rPr lang="nl-NL" sz="2000" b="0" i="0" dirty="0">
                <a:effectLst/>
                <a:latin typeface="+mj-lt"/>
              </a:rPr>
              <a:t>, die de sfeer binnen het bedrijf te behoudend vindt, onderzoekt Zohra voor haar afstuderen nu op één locatie de </a:t>
            </a:r>
            <a:r>
              <a:rPr lang="nl-NL" sz="2000" b="0" i="0" dirty="0">
                <a:solidFill>
                  <a:srgbClr val="0070C0"/>
                </a:solidFill>
                <a:effectLst/>
                <a:latin typeface="+mj-lt"/>
              </a:rPr>
              <a:t>klantbeleving</a:t>
            </a:r>
            <a:r>
              <a:rPr lang="nl-NL" sz="2000" b="0" i="0" dirty="0">
                <a:effectLst/>
                <a:latin typeface="+mj-lt"/>
              </a:rPr>
              <a:t> bij dit vraagstuk. Het hoofd Marketing en Communicatie vindt dit eigenlijk maar onzin: “het gaat toch prima zo”, zegt hij. Uit de resultaten van Zohra’s onderzoek komt nu naar voren dat de meeste jongere klanten en klanten die weinig artikelen kopen het gebruik van zelfscankassa’s prefereren boven afrekenen aan de kassa. Ouderen en mensen met veel boodschappen rekenen liever af bij een persoon.</a:t>
            </a:r>
          </a:p>
          <a:p>
            <a:pPr marL="0" indent="0">
              <a:buNone/>
            </a:pPr>
            <a:endParaRPr lang="nl-NL" sz="2000" b="0" i="0" dirty="0">
              <a:effectLst/>
              <a:latin typeface="+mj-lt"/>
            </a:endParaRPr>
          </a:p>
          <a:p>
            <a:pPr marL="0" indent="0">
              <a:buNone/>
            </a:pPr>
            <a:r>
              <a:rPr lang="nl-NL" sz="2000" b="0" i="0" dirty="0">
                <a:effectLst/>
                <a:latin typeface="+mj-lt"/>
              </a:rPr>
              <a:t>Jij spreekt Zohra als begeleidend docent tijdens een laatste afspraak om de resultaten van haar onderzoek door te spreken. Zohra zit omhoog met de informatie. </a:t>
            </a:r>
            <a:r>
              <a:rPr lang="nl-NL" sz="2000" b="0" i="0" dirty="0">
                <a:solidFill>
                  <a:srgbClr val="0070C0"/>
                </a:solidFill>
                <a:effectLst/>
                <a:latin typeface="+mj-lt"/>
              </a:rPr>
              <a:t>Ze ziet ertegenop de resultaten te delen met de filiaalmanager</a:t>
            </a:r>
            <a:r>
              <a:rPr lang="nl-NL" sz="2000" b="0" i="0" dirty="0">
                <a:effectLst/>
                <a:latin typeface="+mj-lt"/>
              </a:rPr>
              <a:t>. “Als ik nou niet alle data gebruik die ik heb en alle stappen netjes beschrijf laat het toch nog steeds zien dat ik een goed afstudeeronderzoek kan doen?”, zegt zij. Ik wil die baan!</a:t>
            </a:r>
          </a:p>
          <a:p>
            <a:endParaRPr lang="nl-NL" sz="1400" dirty="0"/>
          </a:p>
        </p:txBody>
      </p:sp>
      <p:pic>
        <p:nvPicPr>
          <p:cNvPr id="4" name="Afbeelding 3">
            <a:extLst>
              <a:ext uri="{FF2B5EF4-FFF2-40B4-BE49-F238E27FC236}">
                <a16:creationId xmlns:a16="http://schemas.microsoft.com/office/drawing/2014/main" id="{6B97EB85-6F61-CB57-6132-E896DD059ACF}"/>
              </a:ext>
            </a:extLst>
          </p:cNvPr>
          <p:cNvPicPr>
            <a:picLocks noChangeAspect="1"/>
          </p:cNvPicPr>
          <p:nvPr/>
        </p:nvPicPr>
        <p:blipFill>
          <a:blip r:embed="rId2"/>
          <a:stretch>
            <a:fillRect/>
          </a:stretch>
        </p:blipFill>
        <p:spPr>
          <a:xfrm>
            <a:off x="10069417" y="103593"/>
            <a:ext cx="1440504" cy="1440504"/>
          </a:xfrm>
          <a:prstGeom prst="rect">
            <a:avLst/>
          </a:prstGeom>
        </p:spPr>
      </p:pic>
    </p:spTree>
    <p:extLst>
      <p:ext uri="{BB962C8B-B14F-4D97-AF65-F5344CB8AC3E}">
        <p14:creationId xmlns:p14="http://schemas.microsoft.com/office/powerpoint/2010/main" val="3158737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64DC43-C8D9-B893-96A7-45C5382F746F}"/>
              </a:ext>
            </a:extLst>
          </p:cNvPr>
          <p:cNvSpPr>
            <a:spLocks noGrp="1"/>
          </p:cNvSpPr>
          <p:nvPr>
            <p:ph type="title"/>
          </p:nvPr>
        </p:nvSpPr>
        <p:spPr>
          <a:xfrm rot="10800000" flipV="1">
            <a:off x="174660" y="1651269"/>
            <a:ext cx="11029491" cy="4770080"/>
          </a:xfrm>
        </p:spPr>
        <p:txBody>
          <a:bodyPr>
            <a:normAutofit/>
          </a:bodyPr>
          <a:lstStyle/>
          <a:p>
            <a:pPr rtl="0" fontAlgn="base">
              <a:lnSpc>
                <a:spcPct val="100000"/>
              </a:lnSpc>
            </a:pPr>
            <a:r>
              <a:rPr lang="nl-NL" sz="1800" b="0" i="0" u="none" strike="noStrike" dirty="0">
                <a:solidFill>
                  <a:srgbClr val="000000"/>
                </a:solidFill>
                <a:effectLst/>
                <a:latin typeface="Aptos Light" panose="020B0004020202020204" pitchFamily="34" charset="0"/>
              </a:rPr>
              <a:t>1. </a:t>
            </a:r>
            <a:r>
              <a:rPr lang="nl-NL" sz="1800" b="0" i="0" u="none" strike="noStrike" dirty="0">
                <a:solidFill>
                  <a:srgbClr val="000000"/>
                </a:solidFill>
                <a:effectLst/>
              </a:rPr>
              <a:t>Welke integriteitswaarden zijn in het geding*?</a:t>
            </a:r>
            <a:r>
              <a:rPr lang="en-US" sz="1800" b="0" i="0" dirty="0">
                <a:solidFill>
                  <a:srgbClr val="000000"/>
                </a:solidFill>
                <a:effectLst/>
              </a:rPr>
              <a:t>​</a:t>
            </a:r>
            <a:br>
              <a:rPr lang="en-US" sz="1800" b="0" i="0" dirty="0">
                <a:solidFill>
                  <a:srgbClr val="000000"/>
                </a:solidFill>
                <a:effectLst/>
              </a:rPr>
            </a:br>
            <a:r>
              <a:rPr lang="en-US" sz="1800" dirty="0">
                <a:solidFill>
                  <a:srgbClr val="000000"/>
                </a:solidFill>
              </a:rPr>
              <a:t>	</a:t>
            </a:r>
            <a:br>
              <a:rPr lang="en-US" sz="1800" b="0" i="0" u="none" strike="noStrike" dirty="0">
                <a:solidFill>
                  <a:srgbClr val="000000"/>
                </a:solidFill>
                <a:effectLst/>
              </a:rPr>
            </a:br>
            <a:r>
              <a:rPr lang="nl-NL" sz="1800" b="0" i="0" u="none" strike="noStrike" dirty="0">
                <a:solidFill>
                  <a:srgbClr val="000000"/>
                </a:solidFill>
                <a:effectLst/>
              </a:rPr>
              <a:t>2. Wat kan de docent doen?</a:t>
            </a:r>
            <a:r>
              <a:rPr lang="en-US" sz="1800" b="0" i="0" dirty="0">
                <a:solidFill>
                  <a:srgbClr val="000000"/>
                </a:solidFill>
                <a:effectLst/>
              </a:rPr>
              <a:t>​ Hoe </a:t>
            </a:r>
            <a:r>
              <a:rPr lang="nl-NL" sz="1800" b="0" i="0" dirty="0">
                <a:solidFill>
                  <a:srgbClr val="000000"/>
                </a:solidFill>
                <a:effectLst/>
              </a:rPr>
              <a:t>begeleidt</a:t>
            </a:r>
            <a:r>
              <a:rPr lang="en-US" sz="1800" b="0" i="0" dirty="0">
                <a:solidFill>
                  <a:srgbClr val="000000"/>
                </a:solidFill>
                <a:effectLst/>
              </a:rPr>
              <a:t> </a:t>
            </a:r>
            <a:r>
              <a:rPr lang="nl-NL" sz="1800" b="0" i="0" dirty="0">
                <a:solidFill>
                  <a:srgbClr val="000000"/>
                </a:solidFill>
                <a:effectLst/>
              </a:rPr>
              <a:t>zij</a:t>
            </a:r>
            <a:r>
              <a:rPr lang="en-US" sz="1800" b="0" i="0" dirty="0">
                <a:solidFill>
                  <a:srgbClr val="000000"/>
                </a:solidFill>
                <a:effectLst/>
              </a:rPr>
              <a:t>/hij de student hierin? </a:t>
            </a:r>
            <a:br>
              <a:rPr lang="en-US" b="0" i="0" dirty="0">
                <a:solidFill>
                  <a:srgbClr val="000000"/>
                </a:solidFill>
                <a:effectLst/>
              </a:rPr>
            </a:br>
            <a:r>
              <a:rPr lang="nl-NL" sz="1800" b="0" i="0" dirty="0">
                <a:solidFill>
                  <a:srgbClr val="000000"/>
                </a:solidFill>
                <a:effectLst/>
              </a:rPr>
              <a:t>​</a:t>
            </a:r>
            <a:br>
              <a:rPr lang="nl-NL" b="0" i="0" dirty="0">
                <a:solidFill>
                  <a:srgbClr val="000000"/>
                </a:solidFill>
                <a:effectLst/>
              </a:rPr>
            </a:br>
            <a:r>
              <a:rPr lang="nl-NL" sz="1800" b="0" i="0" u="none" strike="noStrike" dirty="0">
                <a:solidFill>
                  <a:srgbClr val="000000"/>
                </a:solidFill>
                <a:effectLst/>
              </a:rPr>
              <a:t>3. Hoe kun je dit inbedden in het onderwijs:</a:t>
            </a:r>
            <a:r>
              <a:rPr lang="en-US" sz="1800" b="0" i="0" dirty="0">
                <a:solidFill>
                  <a:srgbClr val="000000"/>
                </a:solidFill>
                <a:effectLst/>
              </a:rPr>
              <a:t>​</a:t>
            </a:r>
            <a:br>
              <a:rPr lang="en-US" sz="1800" b="0" i="0" dirty="0">
                <a:solidFill>
                  <a:srgbClr val="000000"/>
                </a:solidFill>
                <a:effectLst/>
              </a:rPr>
            </a:br>
            <a:r>
              <a:rPr lang="en-US" sz="1800" b="0" i="0" dirty="0">
                <a:solidFill>
                  <a:srgbClr val="000000"/>
                </a:solidFill>
                <a:effectLst/>
              </a:rPr>
              <a:t>	Hoe </a:t>
            </a:r>
            <a:r>
              <a:rPr lang="nl-NL" sz="1800" b="0" i="0" dirty="0">
                <a:solidFill>
                  <a:srgbClr val="000000"/>
                </a:solidFill>
                <a:effectLst/>
              </a:rPr>
              <a:t>kun je zorgen dat dergelijke situaties worden voorkomen?</a:t>
            </a:r>
            <a:br>
              <a:rPr lang="nl-NL" sz="1800" b="0" i="0" dirty="0">
                <a:solidFill>
                  <a:srgbClr val="000000"/>
                </a:solidFill>
                <a:effectLst/>
              </a:rPr>
            </a:br>
            <a:r>
              <a:rPr lang="nl-NL" sz="1800" b="0" i="0" dirty="0">
                <a:solidFill>
                  <a:srgbClr val="000000"/>
                </a:solidFill>
                <a:effectLst/>
              </a:rPr>
              <a:t>	Hoe kun je zorgen dat er uniform wordt gehandeld in vergelijkbare situaties?</a:t>
            </a:r>
            <a:br>
              <a:rPr lang="nl-NL" sz="1800" b="0" i="0" dirty="0">
                <a:solidFill>
                  <a:srgbClr val="000000"/>
                </a:solidFill>
                <a:effectLst/>
              </a:rPr>
            </a:br>
            <a:r>
              <a:rPr lang="nl-NL" sz="1800" b="0" i="0" dirty="0">
                <a:solidFill>
                  <a:srgbClr val="000000"/>
                </a:solidFill>
                <a:effectLst/>
              </a:rPr>
              <a:t>	Hoe kunnen docenten en studenten bewust en bekwaam met onderzoeksdilemma’s omgaan? 	</a:t>
            </a:r>
            <a:br>
              <a:rPr lang="nl-NL" sz="1800" b="0" i="0" dirty="0">
                <a:solidFill>
                  <a:srgbClr val="000000"/>
                </a:solidFill>
                <a:effectLst/>
              </a:rPr>
            </a:br>
            <a:br>
              <a:rPr lang="nl-NL" b="0" i="0" dirty="0">
                <a:solidFill>
                  <a:srgbClr val="000000"/>
                </a:solidFill>
                <a:effectLst/>
              </a:rPr>
            </a:br>
            <a:br>
              <a:rPr lang="en-US" b="0" i="0" dirty="0">
                <a:solidFill>
                  <a:srgbClr val="000000"/>
                </a:solidFill>
                <a:effectLst/>
              </a:rPr>
            </a:br>
            <a:br>
              <a:rPr lang="en-US" sz="1400" dirty="0">
                <a:solidFill>
                  <a:srgbClr val="000000"/>
                </a:solidFill>
              </a:rPr>
            </a:br>
            <a:br>
              <a:rPr lang="en-US" sz="1400" dirty="0">
                <a:solidFill>
                  <a:srgbClr val="000000"/>
                </a:solidFill>
              </a:rPr>
            </a:br>
            <a:r>
              <a:rPr lang="en-US" sz="1400" dirty="0">
                <a:solidFill>
                  <a:srgbClr val="000000"/>
                </a:solidFill>
              </a:rPr>
              <a:t>* </a:t>
            </a:r>
            <a:r>
              <a:rPr lang="en-US" sz="1300" dirty="0">
                <a:solidFill>
                  <a:srgbClr val="000000"/>
                </a:solidFill>
              </a:rPr>
              <a:t>Tip: </a:t>
            </a:r>
            <a:r>
              <a:rPr lang="nl-NL" sz="1300" b="0" i="0" dirty="0">
                <a:solidFill>
                  <a:srgbClr val="000000"/>
                </a:solidFill>
                <a:effectLst/>
              </a:rPr>
              <a:t>Bekijk</a:t>
            </a:r>
            <a:r>
              <a:rPr lang="en-US" sz="1300" b="0" i="0" dirty="0">
                <a:solidFill>
                  <a:srgbClr val="000000"/>
                </a:solidFill>
                <a:effectLst/>
              </a:rPr>
              <a:t> </a:t>
            </a:r>
            <a:r>
              <a:rPr lang="nl-NL" sz="1300" b="0" i="0" dirty="0">
                <a:solidFill>
                  <a:srgbClr val="000000"/>
                </a:solidFill>
                <a:effectLst/>
              </a:rPr>
              <a:t>hiervoor</a:t>
            </a:r>
            <a:r>
              <a:rPr lang="en-US" sz="1300" b="0" i="0" dirty="0">
                <a:solidFill>
                  <a:srgbClr val="000000"/>
                </a:solidFill>
                <a:effectLst/>
              </a:rPr>
              <a:t> de NGWI </a:t>
            </a:r>
            <a:r>
              <a:rPr lang="en-US" sz="1300" b="0" i="0" dirty="0">
                <a:solidFill>
                  <a:srgbClr val="000000"/>
                </a:solidFill>
                <a:effectLst/>
                <a:hlinkClick r:id="rId2"/>
              </a:rPr>
              <a:t>gedragscode Integriteit</a:t>
            </a:r>
            <a:r>
              <a:rPr lang="en-US" sz="1300" dirty="0">
                <a:solidFill>
                  <a:srgbClr val="000000"/>
                </a:solidFill>
              </a:rPr>
              <a:t>, hoofdstuk 2 en 3 </a:t>
            </a:r>
            <a:br>
              <a:rPr lang="en-US" sz="1300" dirty="0">
                <a:solidFill>
                  <a:srgbClr val="000000"/>
                </a:solidFill>
              </a:rPr>
            </a:br>
            <a:r>
              <a:rPr lang="en-US" sz="1300" dirty="0">
                <a:solidFill>
                  <a:srgbClr val="000000"/>
                </a:solidFill>
              </a:rPr>
              <a:t>of  Scribbr </a:t>
            </a:r>
            <a:r>
              <a:rPr lang="nl-NL" sz="1300" dirty="0">
                <a:hlinkClick r:id="rId3"/>
              </a:rPr>
              <a:t>Wetenschappelijke integriteit (scientific integrity) | Voorbeelden</a:t>
            </a:r>
            <a:endParaRPr lang="nl-NL" sz="1300" dirty="0"/>
          </a:p>
        </p:txBody>
      </p:sp>
      <p:sp>
        <p:nvSpPr>
          <p:cNvPr id="5" name="Tekstvak 4">
            <a:extLst>
              <a:ext uri="{FF2B5EF4-FFF2-40B4-BE49-F238E27FC236}">
                <a16:creationId xmlns:a16="http://schemas.microsoft.com/office/drawing/2014/main" id="{FA66B544-5D27-ECFD-B51F-F51E70E5F90B}"/>
              </a:ext>
            </a:extLst>
          </p:cNvPr>
          <p:cNvSpPr txBox="1"/>
          <p:nvPr/>
        </p:nvSpPr>
        <p:spPr>
          <a:xfrm>
            <a:off x="371092" y="565078"/>
            <a:ext cx="10833061" cy="923330"/>
          </a:xfrm>
          <a:prstGeom prst="rect">
            <a:avLst/>
          </a:prstGeom>
          <a:solidFill>
            <a:schemeClr val="accent1">
              <a:alpha val="36000"/>
            </a:schemeClr>
          </a:solidFill>
          <a:effectLst>
            <a:softEdge rad="12700"/>
          </a:effectLst>
        </p:spPr>
        <p:txBody>
          <a:bodyPr wrap="square" rtlCol="0">
            <a:spAutoFit/>
          </a:bodyPr>
          <a:lstStyle/>
          <a:p>
            <a:r>
              <a:rPr lang="en-US" dirty="0">
                <a:solidFill>
                  <a:srgbClr val="0070C0"/>
                </a:solidFill>
                <a:latin typeface="+mj-lt"/>
              </a:rPr>
              <a:t>Werkwijze</a:t>
            </a:r>
            <a:r>
              <a:rPr lang="en-US" dirty="0">
                <a:latin typeface="+mj-lt"/>
              </a:rPr>
              <a:t>: Lees het dilemma en ga met </a:t>
            </a:r>
            <a:r>
              <a:rPr lang="nl-NL" dirty="0">
                <a:latin typeface="+mj-lt"/>
              </a:rPr>
              <a:t>elkaar</a:t>
            </a:r>
            <a:r>
              <a:rPr lang="en-US" dirty="0">
                <a:latin typeface="+mj-lt"/>
              </a:rPr>
              <a:t> in </a:t>
            </a:r>
            <a:r>
              <a:rPr lang="nl-NL" dirty="0">
                <a:latin typeface="+mj-lt"/>
              </a:rPr>
              <a:t>gesprek aan de hand van de drie vragen</a:t>
            </a:r>
          </a:p>
          <a:p>
            <a:r>
              <a:rPr lang="nl-NL" dirty="0">
                <a:solidFill>
                  <a:srgbClr val="0070C0"/>
                </a:solidFill>
                <a:latin typeface="+mj-lt"/>
              </a:rPr>
              <a:t>Doel</a:t>
            </a:r>
            <a:r>
              <a:rPr lang="nl-NL" dirty="0">
                <a:latin typeface="+mj-lt"/>
              </a:rPr>
              <a:t>: meer bewustzijn en bekwaamheid in integer, verantwoord hbo-studentonderzoek </a:t>
            </a:r>
          </a:p>
          <a:p>
            <a:r>
              <a:rPr lang="nl-NL" dirty="0">
                <a:solidFill>
                  <a:srgbClr val="0070C0"/>
                </a:solidFill>
                <a:latin typeface="+mj-lt"/>
              </a:rPr>
              <a:t>Voor wie</a:t>
            </a:r>
            <a:r>
              <a:rPr lang="nl-NL" dirty="0">
                <a:latin typeface="+mj-lt"/>
              </a:rPr>
              <a:t>: begeleidend docenten, studenten, praktijk/stagebegeleiders, ECO-leden, beleidsmedewerkers</a:t>
            </a:r>
          </a:p>
        </p:txBody>
      </p:sp>
      <p:pic>
        <p:nvPicPr>
          <p:cNvPr id="7" name="Afbeelding 6">
            <a:extLst>
              <a:ext uri="{FF2B5EF4-FFF2-40B4-BE49-F238E27FC236}">
                <a16:creationId xmlns:a16="http://schemas.microsoft.com/office/drawing/2014/main" id="{89A8FD0B-BDF5-C2F2-5D00-A43D7A0122A1}"/>
              </a:ext>
            </a:extLst>
          </p:cNvPr>
          <p:cNvPicPr>
            <a:picLocks noChangeAspect="1"/>
          </p:cNvPicPr>
          <p:nvPr/>
        </p:nvPicPr>
        <p:blipFill>
          <a:blip r:embed="rId4"/>
          <a:stretch>
            <a:fillRect/>
          </a:stretch>
        </p:blipFill>
        <p:spPr>
          <a:xfrm>
            <a:off x="5917914" y="5055853"/>
            <a:ext cx="1528357" cy="1528357"/>
          </a:xfrm>
          <a:prstGeom prst="rect">
            <a:avLst/>
          </a:prstGeom>
        </p:spPr>
      </p:pic>
      <p:pic>
        <p:nvPicPr>
          <p:cNvPr id="9" name="Afbeelding 8">
            <a:extLst>
              <a:ext uri="{FF2B5EF4-FFF2-40B4-BE49-F238E27FC236}">
                <a16:creationId xmlns:a16="http://schemas.microsoft.com/office/drawing/2014/main" id="{AA1B064A-DE62-E4FE-A3AC-FBA14FFFC159}"/>
              </a:ext>
            </a:extLst>
          </p:cNvPr>
          <p:cNvPicPr>
            <a:picLocks noChangeAspect="1"/>
          </p:cNvPicPr>
          <p:nvPr/>
        </p:nvPicPr>
        <p:blipFill>
          <a:blip r:embed="rId5"/>
          <a:stretch>
            <a:fillRect/>
          </a:stretch>
        </p:blipFill>
        <p:spPr>
          <a:xfrm>
            <a:off x="7972746" y="5029109"/>
            <a:ext cx="1555101" cy="1555101"/>
          </a:xfrm>
          <a:prstGeom prst="rect">
            <a:avLst/>
          </a:prstGeom>
        </p:spPr>
      </p:pic>
      <p:sp>
        <p:nvSpPr>
          <p:cNvPr id="10" name="Tekstvak 9">
            <a:extLst>
              <a:ext uri="{FF2B5EF4-FFF2-40B4-BE49-F238E27FC236}">
                <a16:creationId xmlns:a16="http://schemas.microsoft.com/office/drawing/2014/main" id="{105B4C7B-C242-1D35-80D7-556A52553064}"/>
              </a:ext>
            </a:extLst>
          </p:cNvPr>
          <p:cNvSpPr txBox="1"/>
          <p:nvPr/>
        </p:nvSpPr>
        <p:spPr>
          <a:xfrm>
            <a:off x="6096000" y="6610954"/>
            <a:ext cx="1198651" cy="307777"/>
          </a:xfrm>
          <a:prstGeom prst="rect">
            <a:avLst/>
          </a:prstGeom>
          <a:noFill/>
        </p:spPr>
        <p:txBody>
          <a:bodyPr wrap="square" rtlCol="0">
            <a:spAutoFit/>
          </a:bodyPr>
          <a:lstStyle/>
          <a:p>
            <a:r>
              <a:rPr lang="en-US" sz="1400" dirty="0"/>
              <a:t>NGWI</a:t>
            </a:r>
            <a:endParaRPr lang="nl-NL" sz="1400" dirty="0"/>
          </a:p>
        </p:txBody>
      </p:sp>
      <p:sp>
        <p:nvSpPr>
          <p:cNvPr id="11" name="Tekstvak 10">
            <a:extLst>
              <a:ext uri="{FF2B5EF4-FFF2-40B4-BE49-F238E27FC236}">
                <a16:creationId xmlns:a16="http://schemas.microsoft.com/office/drawing/2014/main" id="{83A34B43-3F6D-6B43-7148-60C57AE7CD5E}"/>
              </a:ext>
            </a:extLst>
          </p:cNvPr>
          <p:cNvSpPr txBox="1"/>
          <p:nvPr/>
        </p:nvSpPr>
        <p:spPr>
          <a:xfrm>
            <a:off x="8091957" y="6524359"/>
            <a:ext cx="1052043" cy="307777"/>
          </a:xfrm>
          <a:prstGeom prst="rect">
            <a:avLst/>
          </a:prstGeom>
          <a:noFill/>
        </p:spPr>
        <p:txBody>
          <a:bodyPr wrap="square" rtlCol="0">
            <a:spAutoFit/>
          </a:bodyPr>
          <a:lstStyle/>
          <a:p>
            <a:r>
              <a:rPr lang="en-US" sz="1400" dirty="0"/>
              <a:t>Scribbr</a:t>
            </a:r>
            <a:endParaRPr lang="nl-NL" sz="1400" dirty="0"/>
          </a:p>
        </p:txBody>
      </p:sp>
    </p:spTree>
    <p:extLst>
      <p:ext uri="{BB962C8B-B14F-4D97-AF65-F5344CB8AC3E}">
        <p14:creationId xmlns:p14="http://schemas.microsoft.com/office/powerpoint/2010/main" val="388576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F5DBDCA-5BE0-F7F5-CAC5-E80EF828A5C6}"/>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Dilemma Teun</a:t>
            </a:r>
            <a:endParaRPr lang="nl-NL" sz="4000">
              <a:solidFill>
                <a:srgbClr val="FFFFFF"/>
              </a:solidFill>
            </a:endParaRPr>
          </a:p>
        </p:txBody>
      </p:sp>
      <p:sp>
        <p:nvSpPr>
          <p:cNvPr id="3" name="Tijdelijke aanduiding voor inhoud 2">
            <a:extLst>
              <a:ext uri="{FF2B5EF4-FFF2-40B4-BE49-F238E27FC236}">
                <a16:creationId xmlns:a16="http://schemas.microsoft.com/office/drawing/2014/main" id="{5EC2EFD3-FAD1-22D1-B849-07DF154FBFD8}"/>
              </a:ext>
            </a:extLst>
          </p:cNvPr>
          <p:cNvSpPr>
            <a:spLocks noGrp="1"/>
          </p:cNvSpPr>
          <p:nvPr>
            <p:ph idx="1"/>
          </p:nvPr>
        </p:nvSpPr>
        <p:spPr>
          <a:xfrm>
            <a:off x="1371599" y="1622744"/>
            <a:ext cx="9724031" cy="5235255"/>
          </a:xfrm>
        </p:spPr>
        <p:txBody>
          <a:bodyPr anchor="ctr">
            <a:normAutofit fontScale="92500" lnSpcReduction="20000"/>
          </a:bodyPr>
          <a:lstStyle/>
          <a:p>
            <a:pPr marL="0" indent="0">
              <a:buNone/>
            </a:pPr>
            <a:r>
              <a:rPr lang="nl-NL" sz="2000" b="0" i="0" dirty="0">
                <a:effectLst/>
                <a:latin typeface="+mj-lt"/>
              </a:rPr>
              <a:t>Voor zijn </a:t>
            </a:r>
            <a:r>
              <a:rPr lang="nl-NL" sz="2000" b="0" i="0" dirty="0">
                <a:solidFill>
                  <a:srgbClr val="0070C0"/>
                </a:solidFill>
                <a:effectLst/>
                <a:latin typeface="+mj-lt"/>
              </a:rPr>
              <a:t>afstudeerproject </a:t>
            </a:r>
            <a:r>
              <a:rPr lang="nl-NL" sz="2000" b="0" i="0" dirty="0">
                <a:effectLst/>
                <a:latin typeface="+mj-lt"/>
              </a:rPr>
              <a:t>werkt </a:t>
            </a:r>
            <a:r>
              <a:rPr lang="nl-NL" sz="2000" b="0" i="0" dirty="0">
                <a:solidFill>
                  <a:srgbClr val="0070C0"/>
                </a:solidFill>
                <a:effectLst/>
                <a:latin typeface="+mj-lt"/>
              </a:rPr>
              <a:t>Teun</a:t>
            </a:r>
            <a:r>
              <a:rPr lang="nl-NL" sz="2000" b="0" i="0" dirty="0">
                <a:effectLst/>
                <a:latin typeface="+mj-lt"/>
              </a:rPr>
              <a:t> als </a:t>
            </a:r>
            <a:r>
              <a:rPr lang="nl-NL" sz="2000" b="0" i="0" dirty="0">
                <a:solidFill>
                  <a:srgbClr val="0070C0"/>
                </a:solidFill>
                <a:effectLst/>
                <a:latin typeface="+mj-lt"/>
              </a:rPr>
              <a:t>duaalstudent</a:t>
            </a:r>
            <a:r>
              <a:rPr lang="nl-NL" sz="2000" b="0" i="0" dirty="0">
                <a:effectLst/>
                <a:latin typeface="+mj-lt"/>
              </a:rPr>
              <a:t> Ergotherapie aan een praktijkvraagstuk binnen zijn </a:t>
            </a:r>
            <a:r>
              <a:rPr lang="nl-NL" sz="2000" b="0" i="0" dirty="0">
                <a:solidFill>
                  <a:srgbClr val="0070C0"/>
                </a:solidFill>
                <a:effectLst/>
                <a:latin typeface="+mj-lt"/>
              </a:rPr>
              <a:t>eigen werkomgeving</a:t>
            </a:r>
            <a:r>
              <a:rPr lang="nl-NL" sz="2000" b="0" i="0" dirty="0">
                <a:effectLst/>
                <a:latin typeface="+mj-lt"/>
              </a:rPr>
              <a:t>. Hij onderzoekt het effect van een ergotherapeutische </a:t>
            </a:r>
            <a:r>
              <a:rPr lang="nl-NL" sz="2000" b="0" i="0" dirty="0">
                <a:solidFill>
                  <a:srgbClr val="0070C0"/>
                </a:solidFill>
                <a:effectLst/>
                <a:latin typeface="+mj-lt"/>
              </a:rPr>
              <a:t>bewegingsoefening voor jongeren </a:t>
            </a:r>
            <a:r>
              <a:rPr lang="nl-NL" sz="2000" b="0" i="0" dirty="0">
                <a:effectLst/>
                <a:latin typeface="+mj-lt"/>
              </a:rPr>
              <a:t>in de leeftijd tussen 12 en 15 jaar. Deze interventies vinden plaats in het kader van reguliere individuele behandeling van deze jongeren, wat inhoudt dat zij ook voorafgaand aan het onderzoek al bij Teun onder behandeling waren.</a:t>
            </a:r>
          </a:p>
          <a:p>
            <a:pPr marL="0" indent="0">
              <a:buNone/>
            </a:pPr>
            <a:r>
              <a:rPr lang="nl-NL" sz="2000" b="0" i="0" dirty="0">
                <a:effectLst/>
                <a:latin typeface="+mj-lt"/>
              </a:rPr>
              <a:t>Teun gaat de interventies opnemen op </a:t>
            </a:r>
            <a:r>
              <a:rPr lang="nl-NL" sz="2000" b="0" i="0" dirty="0">
                <a:solidFill>
                  <a:srgbClr val="0070C0"/>
                </a:solidFill>
                <a:effectLst/>
                <a:latin typeface="+mj-lt"/>
              </a:rPr>
              <a:t>video en interviews </a:t>
            </a:r>
            <a:r>
              <a:rPr lang="nl-NL" sz="2000" b="0" i="0" dirty="0">
                <a:effectLst/>
                <a:latin typeface="+mj-lt"/>
              </a:rPr>
              <a:t>afnemen. Hij heeft iedere jongere vooraf benaderd of deze wilde deelnemen aan het onderzoek. Ook laat hij zowel de ouders als de jongere een </a:t>
            </a:r>
            <a:r>
              <a:rPr lang="nl-NL" sz="2000" b="0" i="0" dirty="0">
                <a:solidFill>
                  <a:srgbClr val="0070C0"/>
                </a:solidFill>
                <a:effectLst/>
                <a:latin typeface="+mj-lt"/>
              </a:rPr>
              <a:t>informed consent </a:t>
            </a:r>
            <a:r>
              <a:rPr lang="nl-NL" sz="2000" b="0" i="0" dirty="0">
                <a:effectLst/>
                <a:latin typeface="+mj-lt"/>
              </a:rPr>
              <a:t>formulier tekenen. In dit informed consent zal hij onder meer beschrijven wat er met de gegevens wordt gedaan.</a:t>
            </a:r>
          </a:p>
          <a:p>
            <a:pPr marL="0" indent="0">
              <a:buNone/>
            </a:pPr>
            <a:r>
              <a:rPr lang="nl-NL" sz="2000" b="0" i="0" dirty="0">
                <a:effectLst/>
                <a:latin typeface="+mj-lt"/>
              </a:rPr>
              <a:t>Over dit laatste vraagt Teun advies aan de begeleidend docent. Met betrekking tot de data rond het videomateriaal wil hij </a:t>
            </a:r>
            <a:r>
              <a:rPr lang="nl-NL" sz="2000" b="0" i="0" dirty="0">
                <a:solidFill>
                  <a:srgbClr val="0070C0"/>
                </a:solidFill>
                <a:effectLst/>
                <a:latin typeface="+mj-lt"/>
              </a:rPr>
              <a:t>twee opties aanbieden</a:t>
            </a:r>
            <a:r>
              <a:rPr lang="nl-NL" sz="2000" b="0" i="0" dirty="0">
                <a:effectLst/>
                <a:latin typeface="+mj-lt"/>
              </a:rPr>
              <a:t>.</a:t>
            </a:r>
          </a:p>
          <a:p>
            <a:pPr marL="0" indent="0">
              <a:buNone/>
            </a:pPr>
            <a:r>
              <a:rPr lang="nl-NL" sz="2000" b="0" i="0" dirty="0">
                <a:effectLst/>
                <a:latin typeface="+mj-lt"/>
              </a:rPr>
              <a:t>1. Toestemming dat de </a:t>
            </a:r>
            <a:r>
              <a:rPr lang="nl-NL" sz="2000" b="0" i="0" dirty="0">
                <a:solidFill>
                  <a:srgbClr val="0070C0"/>
                </a:solidFill>
                <a:effectLst/>
                <a:latin typeface="+mj-lt"/>
              </a:rPr>
              <a:t>video gedeeld wordt met </a:t>
            </a:r>
            <a:r>
              <a:rPr lang="nl-NL" sz="2000" b="0" i="0" dirty="0">
                <a:effectLst/>
                <a:latin typeface="+mj-lt"/>
              </a:rPr>
              <a:t>drie personen: de </a:t>
            </a:r>
            <a:r>
              <a:rPr lang="nl-NL" sz="2000" b="0" i="0" dirty="0">
                <a:solidFill>
                  <a:srgbClr val="0070C0"/>
                </a:solidFill>
                <a:effectLst/>
                <a:latin typeface="+mj-lt"/>
              </a:rPr>
              <a:t>begeleidend docent en twee examinatoren</a:t>
            </a:r>
            <a:r>
              <a:rPr lang="nl-NL" sz="2000" b="0" i="0" dirty="0">
                <a:effectLst/>
                <a:latin typeface="+mj-lt"/>
              </a:rPr>
              <a:t>, wat in principe de minimale vereiste is. Het afstudeerwerk moet immers begeleid en beoordeeld worden, wat navolgbaarheid noodzakelijk maakt.</a:t>
            </a:r>
          </a:p>
          <a:p>
            <a:pPr marL="0" indent="0">
              <a:buNone/>
            </a:pPr>
            <a:r>
              <a:rPr lang="nl-NL" sz="2000" b="0" i="0" dirty="0">
                <a:effectLst/>
                <a:latin typeface="+mj-lt"/>
              </a:rPr>
              <a:t>2. Toestemming dat een kleine </a:t>
            </a:r>
            <a:r>
              <a:rPr lang="nl-NL" sz="2000" b="0" i="0" dirty="0">
                <a:solidFill>
                  <a:srgbClr val="0070C0"/>
                </a:solidFill>
                <a:effectLst/>
                <a:latin typeface="+mj-lt"/>
              </a:rPr>
              <a:t>selectie van de videofragmenten wordt getoond bij de mondelinge eindpresentatie</a:t>
            </a:r>
            <a:r>
              <a:rPr lang="nl-NL" sz="2000" b="0" i="0" dirty="0">
                <a:effectLst/>
                <a:latin typeface="+mj-lt"/>
              </a:rPr>
              <a:t> bij de verdediging van het onderzoek. Dit zou Teun het liefst doen, want het maakt zijn verhaal aansprekender. Deze verdediging is openbaar en er zijn onder meer familieleden, docenten en andere studenten aanwezig.</a:t>
            </a:r>
          </a:p>
          <a:p>
            <a:pPr marL="0" indent="0">
              <a:buNone/>
            </a:pPr>
            <a:r>
              <a:rPr lang="nl-NL" sz="2000" b="0" i="0" dirty="0">
                <a:effectLst/>
                <a:latin typeface="+mj-lt"/>
              </a:rPr>
              <a:t>Als dank voor de deelname aan het onderzoek wil Teun de </a:t>
            </a:r>
            <a:r>
              <a:rPr lang="nl-NL" sz="2000" b="0" i="0" dirty="0">
                <a:solidFill>
                  <a:srgbClr val="0070C0"/>
                </a:solidFill>
                <a:effectLst/>
                <a:latin typeface="+mj-lt"/>
              </a:rPr>
              <a:t>jongeren zelf ook uitnodigen </a:t>
            </a:r>
            <a:r>
              <a:rPr lang="nl-NL" sz="2000" b="0" i="0" dirty="0">
                <a:effectLst/>
                <a:latin typeface="+mj-lt"/>
              </a:rPr>
              <a:t>bij zijn eindpresentatie, zo vertelt hij.</a:t>
            </a:r>
          </a:p>
          <a:p>
            <a:endParaRPr lang="nl-NL" sz="1400" dirty="0"/>
          </a:p>
        </p:txBody>
      </p:sp>
      <p:pic>
        <p:nvPicPr>
          <p:cNvPr id="4" name="Afbeelding 3">
            <a:extLst>
              <a:ext uri="{FF2B5EF4-FFF2-40B4-BE49-F238E27FC236}">
                <a16:creationId xmlns:a16="http://schemas.microsoft.com/office/drawing/2014/main" id="{53944697-D43B-57B5-A03A-55C8A96A0E70}"/>
              </a:ext>
            </a:extLst>
          </p:cNvPr>
          <p:cNvPicPr>
            <a:picLocks noChangeAspect="1"/>
          </p:cNvPicPr>
          <p:nvPr/>
        </p:nvPicPr>
        <p:blipFill>
          <a:blip r:embed="rId2"/>
          <a:stretch>
            <a:fillRect/>
          </a:stretch>
        </p:blipFill>
        <p:spPr>
          <a:xfrm>
            <a:off x="10427673" y="162380"/>
            <a:ext cx="1335914" cy="1335914"/>
          </a:xfrm>
          <a:prstGeom prst="rect">
            <a:avLst/>
          </a:prstGeom>
        </p:spPr>
      </p:pic>
    </p:spTree>
    <p:extLst>
      <p:ext uri="{BB962C8B-B14F-4D97-AF65-F5344CB8AC3E}">
        <p14:creationId xmlns:p14="http://schemas.microsoft.com/office/powerpoint/2010/main" val="190581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64DC43-C8D9-B893-96A7-45C5382F746F}"/>
              </a:ext>
            </a:extLst>
          </p:cNvPr>
          <p:cNvSpPr>
            <a:spLocks noGrp="1"/>
          </p:cNvSpPr>
          <p:nvPr>
            <p:ph type="title"/>
          </p:nvPr>
        </p:nvSpPr>
        <p:spPr>
          <a:xfrm rot="10800000" flipV="1">
            <a:off x="174660" y="1651269"/>
            <a:ext cx="11029491" cy="4770080"/>
          </a:xfrm>
        </p:spPr>
        <p:txBody>
          <a:bodyPr>
            <a:normAutofit/>
          </a:bodyPr>
          <a:lstStyle/>
          <a:p>
            <a:pPr rtl="0" fontAlgn="base">
              <a:lnSpc>
                <a:spcPct val="100000"/>
              </a:lnSpc>
            </a:pPr>
            <a:r>
              <a:rPr lang="nl-NL" sz="1800" b="0" i="0" u="none" strike="noStrike" dirty="0">
                <a:solidFill>
                  <a:srgbClr val="000000"/>
                </a:solidFill>
                <a:effectLst/>
                <a:latin typeface="Aptos Light" panose="020B0004020202020204" pitchFamily="34" charset="0"/>
              </a:rPr>
              <a:t>1. </a:t>
            </a:r>
            <a:r>
              <a:rPr lang="nl-NL" sz="1800" b="0" i="0" u="none" strike="noStrike" dirty="0">
                <a:solidFill>
                  <a:srgbClr val="000000"/>
                </a:solidFill>
                <a:effectLst/>
              </a:rPr>
              <a:t>Welke integriteitswaarden zijn in het geding*?</a:t>
            </a:r>
            <a:r>
              <a:rPr lang="en-US" sz="1800" b="0" i="0" dirty="0">
                <a:solidFill>
                  <a:srgbClr val="000000"/>
                </a:solidFill>
                <a:effectLst/>
              </a:rPr>
              <a:t>​</a:t>
            </a:r>
            <a:br>
              <a:rPr lang="en-US" sz="1800" b="0" i="0" dirty="0">
                <a:solidFill>
                  <a:srgbClr val="000000"/>
                </a:solidFill>
                <a:effectLst/>
              </a:rPr>
            </a:br>
            <a:r>
              <a:rPr lang="en-US" sz="1800" dirty="0">
                <a:solidFill>
                  <a:srgbClr val="000000"/>
                </a:solidFill>
              </a:rPr>
              <a:t>	</a:t>
            </a:r>
            <a:br>
              <a:rPr lang="en-US" sz="1800" b="0" i="0" u="none" strike="noStrike" dirty="0">
                <a:solidFill>
                  <a:srgbClr val="000000"/>
                </a:solidFill>
                <a:effectLst/>
              </a:rPr>
            </a:br>
            <a:r>
              <a:rPr lang="nl-NL" sz="1800" b="0" i="0" u="none" strike="noStrike" dirty="0">
                <a:solidFill>
                  <a:srgbClr val="000000"/>
                </a:solidFill>
                <a:effectLst/>
              </a:rPr>
              <a:t>2. Wat kan de docent doen?</a:t>
            </a:r>
            <a:r>
              <a:rPr lang="en-US" sz="1800" b="0" i="0" dirty="0">
                <a:solidFill>
                  <a:srgbClr val="000000"/>
                </a:solidFill>
                <a:effectLst/>
              </a:rPr>
              <a:t>​ Hoe </a:t>
            </a:r>
            <a:r>
              <a:rPr lang="nl-NL" sz="1800" b="0" i="0" dirty="0">
                <a:solidFill>
                  <a:srgbClr val="000000"/>
                </a:solidFill>
                <a:effectLst/>
              </a:rPr>
              <a:t>begeleidt</a:t>
            </a:r>
            <a:r>
              <a:rPr lang="en-US" sz="1800" b="0" i="0" dirty="0">
                <a:solidFill>
                  <a:srgbClr val="000000"/>
                </a:solidFill>
                <a:effectLst/>
              </a:rPr>
              <a:t> </a:t>
            </a:r>
            <a:r>
              <a:rPr lang="nl-NL" sz="1800" b="0" i="0" dirty="0">
                <a:solidFill>
                  <a:srgbClr val="000000"/>
                </a:solidFill>
                <a:effectLst/>
              </a:rPr>
              <a:t>zij</a:t>
            </a:r>
            <a:r>
              <a:rPr lang="en-US" sz="1800" b="0" i="0" dirty="0">
                <a:solidFill>
                  <a:srgbClr val="000000"/>
                </a:solidFill>
                <a:effectLst/>
              </a:rPr>
              <a:t>/hij de student hierin? </a:t>
            </a:r>
            <a:br>
              <a:rPr lang="en-US" b="0" i="0" dirty="0">
                <a:solidFill>
                  <a:srgbClr val="000000"/>
                </a:solidFill>
                <a:effectLst/>
              </a:rPr>
            </a:br>
            <a:r>
              <a:rPr lang="nl-NL" sz="1800" b="0" i="0" dirty="0">
                <a:solidFill>
                  <a:srgbClr val="000000"/>
                </a:solidFill>
                <a:effectLst/>
              </a:rPr>
              <a:t>​</a:t>
            </a:r>
            <a:br>
              <a:rPr lang="nl-NL" b="0" i="0" dirty="0">
                <a:solidFill>
                  <a:srgbClr val="000000"/>
                </a:solidFill>
                <a:effectLst/>
              </a:rPr>
            </a:br>
            <a:r>
              <a:rPr lang="nl-NL" sz="1800" b="0" i="0" u="none" strike="noStrike" dirty="0">
                <a:solidFill>
                  <a:srgbClr val="000000"/>
                </a:solidFill>
                <a:effectLst/>
              </a:rPr>
              <a:t>3. Hoe kun je dit inbedden in het onderwijs:</a:t>
            </a:r>
            <a:r>
              <a:rPr lang="en-US" sz="1800" b="0" i="0" dirty="0">
                <a:solidFill>
                  <a:srgbClr val="000000"/>
                </a:solidFill>
                <a:effectLst/>
              </a:rPr>
              <a:t>​</a:t>
            </a:r>
            <a:br>
              <a:rPr lang="en-US" sz="1800" b="0" i="0" dirty="0">
                <a:solidFill>
                  <a:srgbClr val="000000"/>
                </a:solidFill>
                <a:effectLst/>
              </a:rPr>
            </a:br>
            <a:r>
              <a:rPr lang="en-US" sz="1800" b="0" i="0" dirty="0">
                <a:solidFill>
                  <a:srgbClr val="000000"/>
                </a:solidFill>
                <a:effectLst/>
              </a:rPr>
              <a:t>	Hoe </a:t>
            </a:r>
            <a:r>
              <a:rPr lang="nl-NL" sz="1800" b="0" i="0" dirty="0">
                <a:solidFill>
                  <a:srgbClr val="000000"/>
                </a:solidFill>
                <a:effectLst/>
              </a:rPr>
              <a:t>kun je zorgen dat dergelijke situaties worden voorkomen?</a:t>
            </a:r>
            <a:br>
              <a:rPr lang="nl-NL" sz="1800" b="0" i="0" dirty="0">
                <a:solidFill>
                  <a:srgbClr val="000000"/>
                </a:solidFill>
                <a:effectLst/>
              </a:rPr>
            </a:br>
            <a:r>
              <a:rPr lang="nl-NL" sz="1800" b="0" i="0" dirty="0">
                <a:solidFill>
                  <a:srgbClr val="000000"/>
                </a:solidFill>
                <a:effectLst/>
              </a:rPr>
              <a:t>	Hoe kun je zorgen dat er uniform wordt gehandeld in vergelijkbare situaties?</a:t>
            </a:r>
            <a:br>
              <a:rPr lang="nl-NL" sz="1800" b="0" i="0" dirty="0">
                <a:solidFill>
                  <a:srgbClr val="000000"/>
                </a:solidFill>
                <a:effectLst/>
              </a:rPr>
            </a:br>
            <a:r>
              <a:rPr lang="nl-NL" sz="1800" b="0" i="0" dirty="0">
                <a:solidFill>
                  <a:srgbClr val="000000"/>
                </a:solidFill>
                <a:effectLst/>
              </a:rPr>
              <a:t>	Hoe kunnen docenten en studenten bewust en bekwaam met onderzoeksdilemma’s omgaan? 	</a:t>
            </a:r>
            <a:br>
              <a:rPr lang="nl-NL" sz="1800" b="0" i="0" dirty="0">
                <a:solidFill>
                  <a:srgbClr val="000000"/>
                </a:solidFill>
                <a:effectLst/>
              </a:rPr>
            </a:br>
            <a:br>
              <a:rPr lang="nl-NL" b="0" i="0" dirty="0">
                <a:solidFill>
                  <a:srgbClr val="000000"/>
                </a:solidFill>
                <a:effectLst/>
              </a:rPr>
            </a:br>
            <a:br>
              <a:rPr lang="en-US" b="0" i="0" dirty="0">
                <a:solidFill>
                  <a:srgbClr val="000000"/>
                </a:solidFill>
                <a:effectLst/>
              </a:rPr>
            </a:br>
            <a:br>
              <a:rPr lang="en-US" sz="1400" dirty="0">
                <a:solidFill>
                  <a:srgbClr val="000000"/>
                </a:solidFill>
              </a:rPr>
            </a:br>
            <a:br>
              <a:rPr lang="en-US" sz="1400" dirty="0">
                <a:solidFill>
                  <a:srgbClr val="000000"/>
                </a:solidFill>
              </a:rPr>
            </a:br>
            <a:r>
              <a:rPr lang="en-US" sz="1400" dirty="0">
                <a:solidFill>
                  <a:srgbClr val="000000"/>
                </a:solidFill>
              </a:rPr>
              <a:t>* </a:t>
            </a:r>
            <a:r>
              <a:rPr lang="en-US" sz="1300" dirty="0">
                <a:solidFill>
                  <a:srgbClr val="000000"/>
                </a:solidFill>
              </a:rPr>
              <a:t>Tip: </a:t>
            </a:r>
            <a:r>
              <a:rPr lang="nl-NL" sz="1300" b="0" i="0" dirty="0">
                <a:solidFill>
                  <a:srgbClr val="000000"/>
                </a:solidFill>
                <a:effectLst/>
              </a:rPr>
              <a:t>Bekijk</a:t>
            </a:r>
            <a:r>
              <a:rPr lang="en-US" sz="1300" b="0" i="0" dirty="0">
                <a:solidFill>
                  <a:srgbClr val="000000"/>
                </a:solidFill>
                <a:effectLst/>
              </a:rPr>
              <a:t> </a:t>
            </a:r>
            <a:r>
              <a:rPr lang="nl-NL" sz="1300" b="0" i="0" dirty="0">
                <a:solidFill>
                  <a:srgbClr val="000000"/>
                </a:solidFill>
                <a:effectLst/>
              </a:rPr>
              <a:t>hiervoor</a:t>
            </a:r>
            <a:r>
              <a:rPr lang="en-US" sz="1300" b="0" i="0" dirty="0">
                <a:solidFill>
                  <a:srgbClr val="000000"/>
                </a:solidFill>
                <a:effectLst/>
              </a:rPr>
              <a:t> de NGWI </a:t>
            </a:r>
            <a:r>
              <a:rPr lang="en-US" sz="1300" b="0" i="0" dirty="0">
                <a:solidFill>
                  <a:srgbClr val="000000"/>
                </a:solidFill>
                <a:effectLst/>
                <a:hlinkClick r:id="rId2"/>
              </a:rPr>
              <a:t>gedragscode Integriteit</a:t>
            </a:r>
            <a:r>
              <a:rPr lang="en-US" sz="1300" dirty="0">
                <a:solidFill>
                  <a:srgbClr val="000000"/>
                </a:solidFill>
              </a:rPr>
              <a:t>, hoofdstuk 2 en 3 </a:t>
            </a:r>
            <a:br>
              <a:rPr lang="en-US" sz="1300" dirty="0">
                <a:solidFill>
                  <a:srgbClr val="000000"/>
                </a:solidFill>
              </a:rPr>
            </a:br>
            <a:r>
              <a:rPr lang="en-US" sz="1300" dirty="0">
                <a:solidFill>
                  <a:srgbClr val="000000"/>
                </a:solidFill>
              </a:rPr>
              <a:t>of  Scribbr </a:t>
            </a:r>
            <a:r>
              <a:rPr lang="nl-NL" sz="1300" dirty="0">
                <a:hlinkClick r:id="rId3"/>
              </a:rPr>
              <a:t>Wetenschappelijke integriteit (scientific integrity) | Voorbeelden</a:t>
            </a:r>
            <a:endParaRPr lang="nl-NL" sz="1300" dirty="0"/>
          </a:p>
        </p:txBody>
      </p:sp>
      <p:sp>
        <p:nvSpPr>
          <p:cNvPr id="5" name="Tekstvak 4">
            <a:extLst>
              <a:ext uri="{FF2B5EF4-FFF2-40B4-BE49-F238E27FC236}">
                <a16:creationId xmlns:a16="http://schemas.microsoft.com/office/drawing/2014/main" id="{FA66B544-5D27-ECFD-B51F-F51E70E5F90B}"/>
              </a:ext>
            </a:extLst>
          </p:cNvPr>
          <p:cNvSpPr txBox="1"/>
          <p:nvPr/>
        </p:nvSpPr>
        <p:spPr>
          <a:xfrm>
            <a:off x="371092" y="565078"/>
            <a:ext cx="10833061" cy="923330"/>
          </a:xfrm>
          <a:prstGeom prst="rect">
            <a:avLst/>
          </a:prstGeom>
          <a:solidFill>
            <a:schemeClr val="accent1">
              <a:alpha val="36000"/>
            </a:schemeClr>
          </a:solidFill>
          <a:effectLst>
            <a:softEdge rad="12700"/>
          </a:effectLst>
        </p:spPr>
        <p:txBody>
          <a:bodyPr wrap="square" rtlCol="0">
            <a:spAutoFit/>
          </a:bodyPr>
          <a:lstStyle/>
          <a:p>
            <a:r>
              <a:rPr lang="en-US" dirty="0">
                <a:solidFill>
                  <a:srgbClr val="0070C0"/>
                </a:solidFill>
                <a:latin typeface="+mj-lt"/>
              </a:rPr>
              <a:t>Werkwijze</a:t>
            </a:r>
            <a:r>
              <a:rPr lang="en-US" dirty="0">
                <a:latin typeface="+mj-lt"/>
              </a:rPr>
              <a:t>: Lees het dilemma en ga met </a:t>
            </a:r>
            <a:r>
              <a:rPr lang="nl-NL" dirty="0">
                <a:latin typeface="+mj-lt"/>
              </a:rPr>
              <a:t>elkaar</a:t>
            </a:r>
            <a:r>
              <a:rPr lang="en-US" dirty="0">
                <a:latin typeface="+mj-lt"/>
              </a:rPr>
              <a:t> in </a:t>
            </a:r>
            <a:r>
              <a:rPr lang="nl-NL" dirty="0">
                <a:latin typeface="+mj-lt"/>
              </a:rPr>
              <a:t>gesprek aan de hand van de drie vragen</a:t>
            </a:r>
          </a:p>
          <a:p>
            <a:r>
              <a:rPr lang="nl-NL" dirty="0">
                <a:solidFill>
                  <a:srgbClr val="0070C0"/>
                </a:solidFill>
                <a:latin typeface="+mj-lt"/>
              </a:rPr>
              <a:t>Doel</a:t>
            </a:r>
            <a:r>
              <a:rPr lang="nl-NL" dirty="0">
                <a:latin typeface="+mj-lt"/>
              </a:rPr>
              <a:t>: meer bewustzijn en bekwaamheid in integer, verantwoord hbo-studentonderzoek </a:t>
            </a:r>
          </a:p>
          <a:p>
            <a:r>
              <a:rPr lang="nl-NL" dirty="0">
                <a:solidFill>
                  <a:srgbClr val="0070C0"/>
                </a:solidFill>
                <a:latin typeface="+mj-lt"/>
              </a:rPr>
              <a:t>Voor wie</a:t>
            </a:r>
            <a:r>
              <a:rPr lang="nl-NL" dirty="0">
                <a:latin typeface="+mj-lt"/>
              </a:rPr>
              <a:t>: begeleidend docenten, studenten, praktijk/stagebegeleiders, ECO-leden, beleidsmedewerkers</a:t>
            </a:r>
          </a:p>
        </p:txBody>
      </p:sp>
      <p:pic>
        <p:nvPicPr>
          <p:cNvPr id="7" name="Afbeelding 6">
            <a:extLst>
              <a:ext uri="{FF2B5EF4-FFF2-40B4-BE49-F238E27FC236}">
                <a16:creationId xmlns:a16="http://schemas.microsoft.com/office/drawing/2014/main" id="{89A8FD0B-BDF5-C2F2-5D00-A43D7A0122A1}"/>
              </a:ext>
            </a:extLst>
          </p:cNvPr>
          <p:cNvPicPr>
            <a:picLocks noChangeAspect="1"/>
          </p:cNvPicPr>
          <p:nvPr/>
        </p:nvPicPr>
        <p:blipFill>
          <a:blip r:embed="rId4"/>
          <a:stretch>
            <a:fillRect/>
          </a:stretch>
        </p:blipFill>
        <p:spPr>
          <a:xfrm>
            <a:off x="5917914" y="5055853"/>
            <a:ext cx="1528357" cy="1528357"/>
          </a:xfrm>
          <a:prstGeom prst="rect">
            <a:avLst/>
          </a:prstGeom>
        </p:spPr>
      </p:pic>
      <p:pic>
        <p:nvPicPr>
          <p:cNvPr id="9" name="Afbeelding 8">
            <a:extLst>
              <a:ext uri="{FF2B5EF4-FFF2-40B4-BE49-F238E27FC236}">
                <a16:creationId xmlns:a16="http://schemas.microsoft.com/office/drawing/2014/main" id="{AA1B064A-DE62-E4FE-A3AC-FBA14FFFC159}"/>
              </a:ext>
            </a:extLst>
          </p:cNvPr>
          <p:cNvPicPr>
            <a:picLocks noChangeAspect="1"/>
          </p:cNvPicPr>
          <p:nvPr/>
        </p:nvPicPr>
        <p:blipFill>
          <a:blip r:embed="rId5"/>
          <a:stretch>
            <a:fillRect/>
          </a:stretch>
        </p:blipFill>
        <p:spPr>
          <a:xfrm>
            <a:off x="7972746" y="5029109"/>
            <a:ext cx="1555101" cy="1555101"/>
          </a:xfrm>
          <a:prstGeom prst="rect">
            <a:avLst/>
          </a:prstGeom>
        </p:spPr>
      </p:pic>
      <p:sp>
        <p:nvSpPr>
          <p:cNvPr id="10" name="Tekstvak 9">
            <a:extLst>
              <a:ext uri="{FF2B5EF4-FFF2-40B4-BE49-F238E27FC236}">
                <a16:creationId xmlns:a16="http://schemas.microsoft.com/office/drawing/2014/main" id="{105B4C7B-C242-1D35-80D7-556A52553064}"/>
              </a:ext>
            </a:extLst>
          </p:cNvPr>
          <p:cNvSpPr txBox="1"/>
          <p:nvPr/>
        </p:nvSpPr>
        <p:spPr>
          <a:xfrm>
            <a:off x="6096000" y="6610954"/>
            <a:ext cx="1198651" cy="307777"/>
          </a:xfrm>
          <a:prstGeom prst="rect">
            <a:avLst/>
          </a:prstGeom>
          <a:noFill/>
        </p:spPr>
        <p:txBody>
          <a:bodyPr wrap="square" rtlCol="0">
            <a:spAutoFit/>
          </a:bodyPr>
          <a:lstStyle/>
          <a:p>
            <a:r>
              <a:rPr lang="en-US" sz="1400" dirty="0"/>
              <a:t>NGWI</a:t>
            </a:r>
            <a:endParaRPr lang="nl-NL" sz="1400" dirty="0"/>
          </a:p>
        </p:txBody>
      </p:sp>
      <p:sp>
        <p:nvSpPr>
          <p:cNvPr id="11" name="Tekstvak 10">
            <a:extLst>
              <a:ext uri="{FF2B5EF4-FFF2-40B4-BE49-F238E27FC236}">
                <a16:creationId xmlns:a16="http://schemas.microsoft.com/office/drawing/2014/main" id="{83A34B43-3F6D-6B43-7148-60C57AE7CD5E}"/>
              </a:ext>
            </a:extLst>
          </p:cNvPr>
          <p:cNvSpPr txBox="1"/>
          <p:nvPr/>
        </p:nvSpPr>
        <p:spPr>
          <a:xfrm>
            <a:off x="8091957" y="6524359"/>
            <a:ext cx="1052043" cy="307777"/>
          </a:xfrm>
          <a:prstGeom prst="rect">
            <a:avLst/>
          </a:prstGeom>
          <a:noFill/>
        </p:spPr>
        <p:txBody>
          <a:bodyPr wrap="square" rtlCol="0">
            <a:spAutoFit/>
          </a:bodyPr>
          <a:lstStyle/>
          <a:p>
            <a:r>
              <a:rPr lang="en-US" sz="1400" dirty="0"/>
              <a:t>Scribbr</a:t>
            </a:r>
            <a:endParaRPr lang="nl-NL" sz="1400" dirty="0"/>
          </a:p>
        </p:txBody>
      </p:sp>
    </p:spTree>
    <p:extLst>
      <p:ext uri="{BB962C8B-B14F-4D97-AF65-F5344CB8AC3E}">
        <p14:creationId xmlns:p14="http://schemas.microsoft.com/office/powerpoint/2010/main" val="395707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F5DBDCA-5BE0-F7F5-CAC5-E80EF828A5C6}"/>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Dilemma Anne</a:t>
            </a:r>
            <a:endParaRPr lang="nl-NL" sz="4000" dirty="0">
              <a:solidFill>
                <a:srgbClr val="FFFFFF"/>
              </a:solidFill>
            </a:endParaRPr>
          </a:p>
        </p:txBody>
      </p:sp>
      <p:sp>
        <p:nvSpPr>
          <p:cNvPr id="3" name="Tijdelijke aanduiding voor inhoud 2">
            <a:extLst>
              <a:ext uri="{FF2B5EF4-FFF2-40B4-BE49-F238E27FC236}">
                <a16:creationId xmlns:a16="http://schemas.microsoft.com/office/drawing/2014/main" id="{5EC2EFD3-FAD1-22D1-B849-07DF154FBFD8}"/>
              </a:ext>
            </a:extLst>
          </p:cNvPr>
          <p:cNvSpPr>
            <a:spLocks noGrp="1"/>
          </p:cNvSpPr>
          <p:nvPr>
            <p:ph idx="1"/>
          </p:nvPr>
        </p:nvSpPr>
        <p:spPr>
          <a:xfrm>
            <a:off x="1002535" y="1622744"/>
            <a:ext cx="10093095" cy="5235255"/>
          </a:xfrm>
        </p:spPr>
        <p:txBody>
          <a:bodyPr anchor="ctr">
            <a:normAutofit/>
          </a:bodyPr>
          <a:lstStyle/>
          <a:p>
            <a:pPr marL="0" indent="0" algn="l">
              <a:buNone/>
            </a:pPr>
            <a:r>
              <a:rPr lang="nl-NL" sz="1900" b="0" i="0" dirty="0">
                <a:solidFill>
                  <a:srgbClr val="0070C0"/>
                </a:solidFill>
                <a:effectLst/>
                <a:latin typeface="+mj-lt"/>
              </a:rPr>
              <a:t>Anne</a:t>
            </a:r>
            <a:r>
              <a:rPr lang="nl-NL" sz="1900" b="0" i="0" dirty="0">
                <a:solidFill>
                  <a:srgbClr val="000000"/>
                </a:solidFill>
                <a:effectLst/>
                <a:latin typeface="+mj-lt"/>
              </a:rPr>
              <a:t> is een vierdejaars student Social Work. Zij voert haar </a:t>
            </a:r>
            <a:r>
              <a:rPr lang="nl-NL" sz="1900" b="0" i="0" dirty="0">
                <a:solidFill>
                  <a:srgbClr val="0070C0"/>
                </a:solidFill>
                <a:effectLst/>
                <a:latin typeface="+mj-lt"/>
              </a:rPr>
              <a:t>afstudeeronderzoek</a:t>
            </a:r>
            <a:r>
              <a:rPr lang="nl-NL" sz="1900" b="0" i="0" dirty="0">
                <a:solidFill>
                  <a:srgbClr val="000000"/>
                </a:solidFill>
                <a:effectLst/>
                <a:latin typeface="+mj-lt"/>
              </a:rPr>
              <a:t> uit bij een </a:t>
            </a:r>
            <a:r>
              <a:rPr lang="nl-NL" sz="1900" b="0" i="0" dirty="0">
                <a:solidFill>
                  <a:srgbClr val="0070C0"/>
                </a:solidFill>
                <a:effectLst/>
                <a:latin typeface="+mj-lt"/>
              </a:rPr>
              <a:t>jeugdzorginstelling</a:t>
            </a:r>
            <a:r>
              <a:rPr lang="nl-NL" sz="1900" b="0" i="0" dirty="0">
                <a:solidFill>
                  <a:srgbClr val="000000"/>
                </a:solidFill>
                <a:effectLst/>
                <a:latin typeface="+mj-lt"/>
              </a:rPr>
              <a:t>. Haar onderzoek richt zich op de effectiviteit van een nieuwe aanpak voor het </a:t>
            </a:r>
            <a:r>
              <a:rPr lang="nl-NL" sz="1900" b="0" i="0" dirty="0">
                <a:solidFill>
                  <a:srgbClr val="0070C0"/>
                </a:solidFill>
                <a:effectLst/>
                <a:latin typeface="+mj-lt"/>
              </a:rPr>
              <a:t>versterken van de weerbaarheid van jongeren met gedragsproblemen</a:t>
            </a:r>
            <a:r>
              <a:rPr lang="nl-NL" sz="1900" b="0" i="0" dirty="0">
                <a:solidFill>
                  <a:srgbClr val="000000"/>
                </a:solidFill>
                <a:effectLst/>
                <a:latin typeface="+mj-lt"/>
              </a:rPr>
              <a:t>. Om hier goed zicht op te krijgen loopt Anne stage op een afdeling waar jongeren voor de duur van maximaal een jaar wonen waarbij zij deze </a:t>
            </a:r>
            <a:r>
              <a:rPr lang="nl-NL" sz="1900" b="0" i="0" dirty="0">
                <a:solidFill>
                  <a:srgbClr val="0070C0"/>
                </a:solidFill>
                <a:effectLst/>
                <a:latin typeface="+mj-lt"/>
              </a:rPr>
              <a:t>nieuwe methodiek </a:t>
            </a:r>
            <a:r>
              <a:rPr lang="nl-NL" sz="1900" b="0" i="0" dirty="0">
                <a:solidFill>
                  <a:srgbClr val="000000"/>
                </a:solidFill>
                <a:effectLst/>
                <a:latin typeface="+mj-lt"/>
              </a:rPr>
              <a:t>ondergaan. Anne werkt nauw samen met de jongeren en hun begeleiders om gegevens te verzamelen via </a:t>
            </a:r>
            <a:r>
              <a:rPr lang="nl-NL" sz="1900" b="0" i="0" dirty="0">
                <a:solidFill>
                  <a:srgbClr val="0070C0"/>
                </a:solidFill>
                <a:effectLst/>
                <a:latin typeface="+mj-lt"/>
              </a:rPr>
              <a:t>interviews en observaties</a:t>
            </a:r>
            <a:r>
              <a:rPr lang="nl-NL" sz="1900" b="0" i="0" dirty="0">
                <a:solidFill>
                  <a:srgbClr val="000000"/>
                </a:solidFill>
                <a:effectLst/>
                <a:latin typeface="+mj-lt"/>
              </a:rPr>
              <a:t>.</a:t>
            </a:r>
          </a:p>
          <a:p>
            <a:pPr marL="0" indent="0" algn="l">
              <a:buNone/>
            </a:pPr>
            <a:r>
              <a:rPr lang="nl-NL" sz="1900" b="0" i="0" dirty="0">
                <a:solidFill>
                  <a:srgbClr val="000000"/>
                </a:solidFill>
                <a:effectLst/>
                <a:latin typeface="+mj-lt"/>
              </a:rPr>
              <a:t>Tijdens haar onderzoek stuit Anne op </a:t>
            </a:r>
            <a:r>
              <a:rPr lang="nl-NL" sz="1900" b="0" i="0" dirty="0">
                <a:solidFill>
                  <a:srgbClr val="0070C0"/>
                </a:solidFill>
                <a:effectLst/>
                <a:latin typeface="+mj-lt"/>
              </a:rPr>
              <a:t>zorgwekkende signalen</a:t>
            </a:r>
            <a:r>
              <a:rPr lang="nl-NL" sz="1900" b="0" i="0" dirty="0">
                <a:solidFill>
                  <a:srgbClr val="000000"/>
                </a:solidFill>
                <a:effectLst/>
                <a:latin typeface="+mj-lt"/>
              </a:rPr>
              <a:t>: een van de jongeren vertelt haar in vertrouwen dat hij zich onveilig voelt bij een bepaalde </a:t>
            </a:r>
            <a:r>
              <a:rPr lang="nl-NL" sz="1900" b="0" i="0" dirty="0">
                <a:solidFill>
                  <a:srgbClr val="0070C0"/>
                </a:solidFill>
                <a:effectLst/>
                <a:latin typeface="+mj-lt"/>
              </a:rPr>
              <a:t>medewerker</a:t>
            </a:r>
            <a:r>
              <a:rPr lang="nl-NL" sz="1900" b="0" i="0" dirty="0">
                <a:solidFill>
                  <a:srgbClr val="000000"/>
                </a:solidFill>
                <a:effectLst/>
                <a:latin typeface="+mj-lt"/>
              </a:rPr>
              <a:t> van de instelling. Anne voelt de ernst van de situatie, al is </a:t>
            </a:r>
            <a:r>
              <a:rPr lang="nl-NL" sz="1900" b="0" i="0" dirty="0">
                <a:effectLst/>
                <a:latin typeface="+mj-lt"/>
              </a:rPr>
              <a:t>niet helemaal duidelijk </a:t>
            </a:r>
            <a:r>
              <a:rPr lang="nl-NL" sz="1900" b="0" i="0" dirty="0">
                <a:solidFill>
                  <a:srgbClr val="000000"/>
                </a:solidFill>
                <a:effectLst/>
                <a:latin typeface="+mj-lt"/>
              </a:rPr>
              <a:t>wat er precies aan de hand is. De jongere vraagt haar nadrukkelijk om dit niet verder te vertellen, uit angst voor represailles of verdere problemen.</a:t>
            </a:r>
          </a:p>
          <a:p>
            <a:pPr marL="0" indent="0" algn="l">
              <a:buNone/>
            </a:pPr>
            <a:r>
              <a:rPr lang="nl-NL" sz="1900" b="0" i="0" dirty="0">
                <a:solidFill>
                  <a:srgbClr val="000000"/>
                </a:solidFill>
                <a:effectLst/>
                <a:latin typeface="+mj-lt"/>
              </a:rPr>
              <a:t>Anne bespreekt haar bevindingen met haar </a:t>
            </a:r>
            <a:r>
              <a:rPr lang="nl-NL" sz="1900" b="0" i="0" dirty="0">
                <a:solidFill>
                  <a:srgbClr val="0070C0"/>
                </a:solidFill>
                <a:effectLst/>
                <a:latin typeface="+mj-lt"/>
              </a:rPr>
              <a:t>docentbegeleider</a:t>
            </a:r>
            <a:r>
              <a:rPr lang="nl-NL" sz="1900" b="0" i="0" dirty="0">
                <a:solidFill>
                  <a:srgbClr val="000000"/>
                </a:solidFill>
                <a:effectLst/>
                <a:latin typeface="+mj-lt"/>
              </a:rPr>
              <a:t>, Martin, die haar vanuit de hogeschool begeleidt. Martin begrijpt dat Anne in een moeilijke positie zit. Aan de ene kant is er de vertrouwelijkheid en het vertrouwen van de jongere, een essentieel aspect van ethisch handelen in haar onderzoek. Schending hiervan kan de relatie met de jongere en de betrouwbaarheid van haar onderzoek schaden. Aan de andere kant heeft Anne een verantwoordelijkheid om te handelen als ze merkt dat een jongere zich onveilig voelt, zeker omdat immers ook het welzijn van anderen in gevaar kan zijn.</a:t>
            </a:r>
          </a:p>
          <a:p>
            <a:endParaRPr lang="nl-NL" sz="1400" dirty="0"/>
          </a:p>
        </p:txBody>
      </p:sp>
      <p:pic>
        <p:nvPicPr>
          <p:cNvPr id="4" name="Afbeelding 3">
            <a:extLst>
              <a:ext uri="{FF2B5EF4-FFF2-40B4-BE49-F238E27FC236}">
                <a16:creationId xmlns:a16="http://schemas.microsoft.com/office/drawing/2014/main" id="{53944697-D43B-57B5-A03A-55C8A96A0E70}"/>
              </a:ext>
            </a:extLst>
          </p:cNvPr>
          <p:cNvPicPr>
            <a:picLocks noChangeAspect="1"/>
          </p:cNvPicPr>
          <p:nvPr/>
        </p:nvPicPr>
        <p:blipFill>
          <a:blip r:embed="rId2"/>
          <a:stretch>
            <a:fillRect/>
          </a:stretch>
        </p:blipFill>
        <p:spPr>
          <a:xfrm>
            <a:off x="10427673" y="162380"/>
            <a:ext cx="1335914" cy="1335914"/>
          </a:xfrm>
          <a:prstGeom prst="rect">
            <a:avLst/>
          </a:prstGeom>
        </p:spPr>
      </p:pic>
    </p:spTree>
    <p:extLst>
      <p:ext uri="{BB962C8B-B14F-4D97-AF65-F5344CB8AC3E}">
        <p14:creationId xmlns:p14="http://schemas.microsoft.com/office/powerpoint/2010/main" val="864892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99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64DC43-C8D9-B893-96A7-45C5382F746F}"/>
              </a:ext>
            </a:extLst>
          </p:cNvPr>
          <p:cNvSpPr>
            <a:spLocks noGrp="1"/>
          </p:cNvSpPr>
          <p:nvPr>
            <p:ph type="title"/>
          </p:nvPr>
        </p:nvSpPr>
        <p:spPr>
          <a:xfrm rot="10800000" flipV="1">
            <a:off x="174660" y="1651269"/>
            <a:ext cx="11029491" cy="4770080"/>
          </a:xfrm>
        </p:spPr>
        <p:txBody>
          <a:bodyPr>
            <a:normAutofit/>
          </a:bodyPr>
          <a:lstStyle/>
          <a:p>
            <a:pPr rtl="0" fontAlgn="base">
              <a:lnSpc>
                <a:spcPct val="100000"/>
              </a:lnSpc>
            </a:pPr>
            <a:r>
              <a:rPr lang="nl-NL" sz="1800" b="0" i="0" u="none" strike="noStrike" dirty="0">
                <a:solidFill>
                  <a:srgbClr val="000000"/>
                </a:solidFill>
                <a:effectLst/>
                <a:latin typeface="Aptos Light" panose="020B0004020202020204" pitchFamily="34" charset="0"/>
              </a:rPr>
              <a:t>1. </a:t>
            </a:r>
            <a:r>
              <a:rPr lang="nl-NL" sz="1800" b="0" i="0" u="none" strike="noStrike" dirty="0">
                <a:solidFill>
                  <a:srgbClr val="000000"/>
                </a:solidFill>
                <a:effectLst/>
              </a:rPr>
              <a:t>Welke integriteitswaarden zijn in het geding*?</a:t>
            </a:r>
            <a:r>
              <a:rPr lang="en-US" sz="1800" b="0" i="0" dirty="0">
                <a:solidFill>
                  <a:srgbClr val="000000"/>
                </a:solidFill>
                <a:effectLst/>
              </a:rPr>
              <a:t>​</a:t>
            </a:r>
            <a:br>
              <a:rPr lang="en-US" sz="1800" b="0" i="0" dirty="0">
                <a:solidFill>
                  <a:srgbClr val="000000"/>
                </a:solidFill>
                <a:effectLst/>
              </a:rPr>
            </a:br>
            <a:r>
              <a:rPr lang="en-US" sz="1800" dirty="0">
                <a:solidFill>
                  <a:srgbClr val="000000"/>
                </a:solidFill>
              </a:rPr>
              <a:t>	</a:t>
            </a:r>
            <a:br>
              <a:rPr lang="en-US" sz="1800" b="0" i="0" u="none" strike="noStrike" dirty="0">
                <a:solidFill>
                  <a:srgbClr val="000000"/>
                </a:solidFill>
                <a:effectLst/>
              </a:rPr>
            </a:br>
            <a:r>
              <a:rPr lang="nl-NL" sz="1800" b="0" i="0" u="none" strike="noStrike" dirty="0">
                <a:solidFill>
                  <a:srgbClr val="000000"/>
                </a:solidFill>
                <a:effectLst/>
              </a:rPr>
              <a:t>2. Wat kan de docent doen?</a:t>
            </a:r>
            <a:r>
              <a:rPr lang="en-US" sz="1800" b="0" i="0" dirty="0">
                <a:solidFill>
                  <a:srgbClr val="000000"/>
                </a:solidFill>
                <a:effectLst/>
              </a:rPr>
              <a:t>​ Hoe </a:t>
            </a:r>
            <a:r>
              <a:rPr lang="nl-NL" sz="1800" b="0" i="0" dirty="0">
                <a:solidFill>
                  <a:srgbClr val="000000"/>
                </a:solidFill>
                <a:effectLst/>
              </a:rPr>
              <a:t>begeleidt</a:t>
            </a:r>
            <a:r>
              <a:rPr lang="en-US" sz="1800" b="0" i="0" dirty="0">
                <a:solidFill>
                  <a:srgbClr val="000000"/>
                </a:solidFill>
                <a:effectLst/>
              </a:rPr>
              <a:t> </a:t>
            </a:r>
            <a:r>
              <a:rPr lang="nl-NL" sz="1800" b="0" i="0" dirty="0">
                <a:solidFill>
                  <a:srgbClr val="000000"/>
                </a:solidFill>
                <a:effectLst/>
              </a:rPr>
              <a:t>zij</a:t>
            </a:r>
            <a:r>
              <a:rPr lang="en-US" sz="1800" b="0" i="0" dirty="0">
                <a:solidFill>
                  <a:srgbClr val="000000"/>
                </a:solidFill>
                <a:effectLst/>
              </a:rPr>
              <a:t>/hij de student hierin? </a:t>
            </a:r>
            <a:br>
              <a:rPr lang="en-US" b="0" i="0" dirty="0">
                <a:solidFill>
                  <a:srgbClr val="000000"/>
                </a:solidFill>
                <a:effectLst/>
              </a:rPr>
            </a:br>
            <a:r>
              <a:rPr lang="nl-NL" sz="1800" b="0" i="0" dirty="0">
                <a:solidFill>
                  <a:srgbClr val="000000"/>
                </a:solidFill>
                <a:effectLst/>
              </a:rPr>
              <a:t>​</a:t>
            </a:r>
            <a:br>
              <a:rPr lang="nl-NL" b="0" i="0" dirty="0">
                <a:solidFill>
                  <a:srgbClr val="000000"/>
                </a:solidFill>
                <a:effectLst/>
              </a:rPr>
            </a:br>
            <a:r>
              <a:rPr lang="nl-NL" sz="1800" b="0" i="0" u="none" strike="noStrike" dirty="0">
                <a:solidFill>
                  <a:srgbClr val="000000"/>
                </a:solidFill>
                <a:effectLst/>
              </a:rPr>
              <a:t>3. Hoe kun je dit inbedden in het onderwijs:</a:t>
            </a:r>
            <a:r>
              <a:rPr lang="en-US" sz="1800" b="0" i="0" dirty="0">
                <a:solidFill>
                  <a:srgbClr val="000000"/>
                </a:solidFill>
                <a:effectLst/>
              </a:rPr>
              <a:t>​</a:t>
            </a:r>
            <a:br>
              <a:rPr lang="en-US" sz="1800" b="0" i="0" dirty="0">
                <a:solidFill>
                  <a:srgbClr val="000000"/>
                </a:solidFill>
                <a:effectLst/>
              </a:rPr>
            </a:br>
            <a:r>
              <a:rPr lang="en-US" sz="1800" b="0" i="0" dirty="0">
                <a:solidFill>
                  <a:srgbClr val="000000"/>
                </a:solidFill>
                <a:effectLst/>
              </a:rPr>
              <a:t>	Hoe </a:t>
            </a:r>
            <a:r>
              <a:rPr lang="nl-NL" sz="1800" b="0" i="0" dirty="0">
                <a:solidFill>
                  <a:srgbClr val="000000"/>
                </a:solidFill>
                <a:effectLst/>
              </a:rPr>
              <a:t>kun je zorgen dat dergelijke situaties worden voorkomen?</a:t>
            </a:r>
            <a:br>
              <a:rPr lang="nl-NL" sz="1800" b="0" i="0" dirty="0">
                <a:solidFill>
                  <a:srgbClr val="000000"/>
                </a:solidFill>
                <a:effectLst/>
              </a:rPr>
            </a:br>
            <a:r>
              <a:rPr lang="nl-NL" sz="1800" b="0" i="0" dirty="0">
                <a:solidFill>
                  <a:srgbClr val="000000"/>
                </a:solidFill>
                <a:effectLst/>
              </a:rPr>
              <a:t>	Hoe kun je zorgen dat er uniform wordt gehandeld in vergelijkbare situaties?</a:t>
            </a:r>
            <a:br>
              <a:rPr lang="nl-NL" sz="1800" b="0" i="0" dirty="0">
                <a:solidFill>
                  <a:srgbClr val="000000"/>
                </a:solidFill>
                <a:effectLst/>
              </a:rPr>
            </a:br>
            <a:r>
              <a:rPr lang="nl-NL" sz="1800" b="0" i="0" dirty="0">
                <a:solidFill>
                  <a:srgbClr val="000000"/>
                </a:solidFill>
                <a:effectLst/>
              </a:rPr>
              <a:t>	Hoe kunnen docenten en studenten bewust en bekwaam met onderzoeksdilemma’s omgaan? 	</a:t>
            </a:r>
            <a:br>
              <a:rPr lang="nl-NL" sz="1800" b="0" i="0" dirty="0">
                <a:solidFill>
                  <a:srgbClr val="000000"/>
                </a:solidFill>
                <a:effectLst/>
              </a:rPr>
            </a:br>
            <a:br>
              <a:rPr lang="nl-NL" b="0" i="0" dirty="0">
                <a:solidFill>
                  <a:srgbClr val="000000"/>
                </a:solidFill>
                <a:effectLst/>
              </a:rPr>
            </a:br>
            <a:br>
              <a:rPr lang="en-US" b="0" i="0" dirty="0">
                <a:solidFill>
                  <a:srgbClr val="000000"/>
                </a:solidFill>
                <a:effectLst/>
              </a:rPr>
            </a:br>
            <a:br>
              <a:rPr lang="en-US" sz="1400" dirty="0">
                <a:solidFill>
                  <a:srgbClr val="000000"/>
                </a:solidFill>
              </a:rPr>
            </a:br>
            <a:br>
              <a:rPr lang="en-US" sz="1400" dirty="0">
                <a:solidFill>
                  <a:srgbClr val="000000"/>
                </a:solidFill>
              </a:rPr>
            </a:br>
            <a:r>
              <a:rPr lang="en-US" sz="1400" dirty="0">
                <a:solidFill>
                  <a:srgbClr val="000000"/>
                </a:solidFill>
              </a:rPr>
              <a:t>* </a:t>
            </a:r>
            <a:r>
              <a:rPr lang="en-US" sz="1300" dirty="0">
                <a:solidFill>
                  <a:srgbClr val="000000"/>
                </a:solidFill>
              </a:rPr>
              <a:t>Tip: </a:t>
            </a:r>
            <a:r>
              <a:rPr lang="nl-NL" sz="1300" b="0" i="0" dirty="0">
                <a:solidFill>
                  <a:srgbClr val="000000"/>
                </a:solidFill>
                <a:effectLst/>
              </a:rPr>
              <a:t>Bekijk</a:t>
            </a:r>
            <a:r>
              <a:rPr lang="en-US" sz="1300" b="0" i="0" dirty="0">
                <a:solidFill>
                  <a:srgbClr val="000000"/>
                </a:solidFill>
                <a:effectLst/>
              </a:rPr>
              <a:t> </a:t>
            </a:r>
            <a:r>
              <a:rPr lang="nl-NL" sz="1300" b="0" i="0" dirty="0">
                <a:solidFill>
                  <a:srgbClr val="000000"/>
                </a:solidFill>
                <a:effectLst/>
              </a:rPr>
              <a:t>hiervoor</a:t>
            </a:r>
            <a:r>
              <a:rPr lang="en-US" sz="1300" b="0" i="0" dirty="0">
                <a:solidFill>
                  <a:srgbClr val="000000"/>
                </a:solidFill>
                <a:effectLst/>
              </a:rPr>
              <a:t> de NGWI </a:t>
            </a:r>
            <a:r>
              <a:rPr lang="en-US" sz="1300" b="0" i="0" dirty="0">
                <a:solidFill>
                  <a:srgbClr val="000000"/>
                </a:solidFill>
                <a:effectLst/>
                <a:hlinkClick r:id="rId2"/>
              </a:rPr>
              <a:t>gedragscode Integriteit</a:t>
            </a:r>
            <a:r>
              <a:rPr lang="en-US" sz="1300" dirty="0">
                <a:solidFill>
                  <a:srgbClr val="000000"/>
                </a:solidFill>
              </a:rPr>
              <a:t>, hoofdstuk 2 en 3 </a:t>
            </a:r>
            <a:br>
              <a:rPr lang="en-US" sz="1300" dirty="0">
                <a:solidFill>
                  <a:srgbClr val="000000"/>
                </a:solidFill>
              </a:rPr>
            </a:br>
            <a:r>
              <a:rPr lang="en-US" sz="1300" dirty="0">
                <a:solidFill>
                  <a:srgbClr val="000000"/>
                </a:solidFill>
              </a:rPr>
              <a:t>of  Scribbr </a:t>
            </a:r>
            <a:r>
              <a:rPr lang="nl-NL" sz="1300" dirty="0">
                <a:hlinkClick r:id="rId3"/>
              </a:rPr>
              <a:t>Wetenschappelijke integriteit (scientific integrity) | Voorbeelden</a:t>
            </a:r>
            <a:endParaRPr lang="nl-NL" sz="1300" dirty="0"/>
          </a:p>
        </p:txBody>
      </p:sp>
      <p:sp>
        <p:nvSpPr>
          <p:cNvPr id="5" name="Tekstvak 4">
            <a:extLst>
              <a:ext uri="{FF2B5EF4-FFF2-40B4-BE49-F238E27FC236}">
                <a16:creationId xmlns:a16="http://schemas.microsoft.com/office/drawing/2014/main" id="{FA66B544-5D27-ECFD-B51F-F51E70E5F90B}"/>
              </a:ext>
            </a:extLst>
          </p:cNvPr>
          <p:cNvSpPr txBox="1"/>
          <p:nvPr/>
        </p:nvSpPr>
        <p:spPr>
          <a:xfrm>
            <a:off x="371092" y="565078"/>
            <a:ext cx="10833061" cy="923330"/>
          </a:xfrm>
          <a:prstGeom prst="rect">
            <a:avLst/>
          </a:prstGeom>
          <a:solidFill>
            <a:schemeClr val="accent1">
              <a:alpha val="36000"/>
            </a:schemeClr>
          </a:solidFill>
          <a:effectLst>
            <a:softEdge rad="12700"/>
          </a:effectLst>
        </p:spPr>
        <p:txBody>
          <a:bodyPr wrap="square" rtlCol="0">
            <a:spAutoFit/>
          </a:bodyPr>
          <a:lstStyle/>
          <a:p>
            <a:r>
              <a:rPr lang="en-US" dirty="0">
                <a:solidFill>
                  <a:srgbClr val="0070C0"/>
                </a:solidFill>
                <a:latin typeface="+mj-lt"/>
              </a:rPr>
              <a:t>Werkwijze</a:t>
            </a:r>
            <a:r>
              <a:rPr lang="en-US" dirty="0">
                <a:latin typeface="+mj-lt"/>
              </a:rPr>
              <a:t>: Lees het dilemma en ga met </a:t>
            </a:r>
            <a:r>
              <a:rPr lang="nl-NL" dirty="0">
                <a:latin typeface="+mj-lt"/>
              </a:rPr>
              <a:t>elkaar</a:t>
            </a:r>
            <a:r>
              <a:rPr lang="en-US" dirty="0">
                <a:latin typeface="+mj-lt"/>
              </a:rPr>
              <a:t> in </a:t>
            </a:r>
            <a:r>
              <a:rPr lang="nl-NL" dirty="0">
                <a:latin typeface="+mj-lt"/>
              </a:rPr>
              <a:t>gesprek aan de hand van de drie vragen</a:t>
            </a:r>
          </a:p>
          <a:p>
            <a:r>
              <a:rPr lang="nl-NL" dirty="0">
                <a:solidFill>
                  <a:srgbClr val="0070C0"/>
                </a:solidFill>
                <a:latin typeface="+mj-lt"/>
              </a:rPr>
              <a:t>Doel</a:t>
            </a:r>
            <a:r>
              <a:rPr lang="nl-NL" dirty="0">
                <a:latin typeface="+mj-lt"/>
              </a:rPr>
              <a:t>: meer bewustzijn en bekwaamheid in integer, verantwoord hbo-studentonderzoek </a:t>
            </a:r>
          </a:p>
          <a:p>
            <a:r>
              <a:rPr lang="nl-NL" dirty="0">
                <a:solidFill>
                  <a:srgbClr val="0070C0"/>
                </a:solidFill>
                <a:latin typeface="+mj-lt"/>
              </a:rPr>
              <a:t>Voor wie</a:t>
            </a:r>
            <a:r>
              <a:rPr lang="nl-NL" dirty="0">
                <a:latin typeface="+mj-lt"/>
              </a:rPr>
              <a:t>: begeleidend docenten, studenten, praktijk/stagebegeleiders, ECO-leden, beleidsmedewerkers</a:t>
            </a:r>
          </a:p>
        </p:txBody>
      </p:sp>
      <p:pic>
        <p:nvPicPr>
          <p:cNvPr id="7" name="Afbeelding 6">
            <a:extLst>
              <a:ext uri="{FF2B5EF4-FFF2-40B4-BE49-F238E27FC236}">
                <a16:creationId xmlns:a16="http://schemas.microsoft.com/office/drawing/2014/main" id="{89A8FD0B-BDF5-C2F2-5D00-A43D7A0122A1}"/>
              </a:ext>
            </a:extLst>
          </p:cNvPr>
          <p:cNvPicPr>
            <a:picLocks noChangeAspect="1"/>
          </p:cNvPicPr>
          <p:nvPr/>
        </p:nvPicPr>
        <p:blipFill>
          <a:blip r:embed="rId4"/>
          <a:stretch>
            <a:fillRect/>
          </a:stretch>
        </p:blipFill>
        <p:spPr>
          <a:xfrm>
            <a:off x="5917914" y="5055853"/>
            <a:ext cx="1528357" cy="1528357"/>
          </a:xfrm>
          <a:prstGeom prst="rect">
            <a:avLst/>
          </a:prstGeom>
        </p:spPr>
      </p:pic>
      <p:pic>
        <p:nvPicPr>
          <p:cNvPr id="9" name="Afbeelding 8">
            <a:extLst>
              <a:ext uri="{FF2B5EF4-FFF2-40B4-BE49-F238E27FC236}">
                <a16:creationId xmlns:a16="http://schemas.microsoft.com/office/drawing/2014/main" id="{AA1B064A-DE62-E4FE-A3AC-FBA14FFFC159}"/>
              </a:ext>
            </a:extLst>
          </p:cNvPr>
          <p:cNvPicPr>
            <a:picLocks noChangeAspect="1"/>
          </p:cNvPicPr>
          <p:nvPr/>
        </p:nvPicPr>
        <p:blipFill>
          <a:blip r:embed="rId5"/>
          <a:stretch>
            <a:fillRect/>
          </a:stretch>
        </p:blipFill>
        <p:spPr>
          <a:xfrm>
            <a:off x="7972746" y="5029109"/>
            <a:ext cx="1555101" cy="1555101"/>
          </a:xfrm>
          <a:prstGeom prst="rect">
            <a:avLst/>
          </a:prstGeom>
        </p:spPr>
      </p:pic>
      <p:sp>
        <p:nvSpPr>
          <p:cNvPr id="10" name="Tekstvak 9">
            <a:extLst>
              <a:ext uri="{FF2B5EF4-FFF2-40B4-BE49-F238E27FC236}">
                <a16:creationId xmlns:a16="http://schemas.microsoft.com/office/drawing/2014/main" id="{105B4C7B-C242-1D35-80D7-556A52553064}"/>
              </a:ext>
            </a:extLst>
          </p:cNvPr>
          <p:cNvSpPr txBox="1"/>
          <p:nvPr/>
        </p:nvSpPr>
        <p:spPr>
          <a:xfrm>
            <a:off x="6096000" y="6610954"/>
            <a:ext cx="1198651" cy="307777"/>
          </a:xfrm>
          <a:prstGeom prst="rect">
            <a:avLst/>
          </a:prstGeom>
          <a:noFill/>
        </p:spPr>
        <p:txBody>
          <a:bodyPr wrap="square" rtlCol="0">
            <a:spAutoFit/>
          </a:bodyPr>
          <a:lstStyle/>
          <a:p>
            <a:r>
              <a:rPr lang="en-US" sz="1400" dirty="0"/>
              <a:t>NGWI</a:t>
            </a:r>
            <a:endParaRPr lang="nl-NL" sz="1400" dirty="0"/>
          </a:p>
        </p:txBody>
      </p:sp>
      <p:sp>
        <p:nvSpPr>
          <p:cNvPr id="11" name="Tekstvak 10">
            <a:extLst>
              <a:ext uri="{FF2B5EF4-FFF2-40B4-BE49-F238E27FC236}">
                <a16:creationId xmlns:a16="http://schemas.microsoft.com/office/drawing/2014/main" id="{83A34B43-3F6D-6B43-7148-60C57AE7CD5E}"/>
              </a:ext>
            </a:extLst>
          </p:cNvPr>
          <p:cNvSpPr txBox="1"/>
          <p:nvPr/>
        </p:nvSpPr>
        <p:spPr>
          <a:xfrm>
            <a:off x="8091957" y="6524359"/>
            <a:ext cx="1052043" cy="307777"/>
          </a:xfrm>
          <a:prstGeom prst="rect">
            <a:avLst/>
          </a:prstGeom>
          <a:noFill/>
        </p:spPr>
        <p:txBody>
          <a:bodyPr wrap="square" rtlCol="0">
            <a:spAutoFit/>
          </a:bodyPr>
          <a:lstStyle/>
          <a:p>
            <a:r>
              <a:rPr lang="en-US" sz="1400" dirty="0"/>
              <a:t>Scribbr</a:t>
            </a:r>
            <a:endParaRPr lang="nl-NL" sz="1400" dirty="0"/>
          </a:p>
        </p:txBody>
      </p:sp>
    </p:spTree>
    <p:extLst>
      <p:ext uri="{BB962C8B-B14F-4D97-AF65-F5344CB8AC3E}">
        <p14:creationId xmlns:p14="http://schemas.microsoft.com/office/powerpoint/2010/main" val="271150478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1300</Words>
  <Application>Microsoft Office PowerPoint</Application>
  <PresentationFormat>Breedbeeld</PresentationFormat>
  <Paragraphs>35</Paragraphs>
  <Slides>6</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6</vt:i4>
      </vt:variant>
    </vt:vector>
  </HeadingPairs>
  <TitlesOfParts>
    <vt:vector size="11" baseType="lpstr">
      <vt:lpstr>Aptos Light</vt:lpstr>
      <vt:lpstr>Arial</vt:lpstr>
      <vt:lpstr>Calibri</vt:lpstr>
      <vt:lpstr>Calibri Light</vt:lpstr>
      <vt:lpstr>Kantoorthema</vt:lpstr>
      <vt:lpstr>Dilemma Zohra</vt:lpstr>
      <vt:lpstr>1. Welke integriteitswaarden zijn in het geding*?​   2. Wat kan de docent doen?​ Hoe begeleidt zij/hij de student hierin?  ​ 3. Hoe kun je dit inbedden in het onderwijs:​  Hoe kun je zorgen dat dergelijke situaties worden voorkomen?  Hoe kun je zorgen dat er uniform wordt gehandeld in vergelijkbare situaties?  Hoe kunnen docenten en studenten bewust en bekwaam met onderzoeksdilemma’s omgaan?       * Tip: Bekijk hiervoor de NGWI gedragscode Integriteit, hoofdstuk 2 en 3  of  Scribbr Wetenschappelijke integriteit (scientific integrity) | Voorbeelden</vt:lpstr>
      <vt:lpstr>Dilemma Teun</vt:lpstr>
      <vt:lpstr>1. Welke integriteitswaarden zijn in het geding*?​   2. Wat kan de docent doen?​ Hoe begeleidt zij/hij de student hierin?  ​ 3. Hoe kun je dit inbedden in het onderwijs:​  Hoe kun je zorgen dat dergelijke situaties worden voorkomen?  Hoe kun je zorgen dat er uniform wordt gehandeld in vergelijkbare situaties?  Hoe kunnen docenten en studenten bewust en bekwaam met onderzoeksdilemma’s omgaan?       * Tip: Bekijk hiervoor de NGWI gedragscode Integriteit, hoofdstuk 2 en 3  of  Scribbr Wetenschappelijke integriteit (scientific integrity) | Voorbeelden</vt:lpstr>
      <vt:lpstr>Dilemma Anne</vt:lpstr>
      <vt:lpstr>1. Welke integriteitswaarden zijn in het geding*?​   2. Wat kan de docent doen?​ Hoe begeleidt zij/hij de student hierin?  ​ 3. Hoe kun je dit inbedden in het onderwijs:​  Hoe kun je zorgen dat dergelijke situaties worden voorkomen?  Hoe kun je zorgen dat er uniform wordt gehandeld in vergelijkbare situaties?  Hoe kunnen docenten en studenten bewust en bekwaam met onderzoeksdilemma’s omgaan?       * Tip: Bekijk hiervoor de NGWI gedragscode Integriteit, hoofdstuk 2 en 3  of  Scribbr Wetenschappelijke integriteit (scientific integrity) | Voorbeelden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Heleen Wellner</dc:creator>
  <cp:lastModifiedBy>Heleen Wellner</cp:lastModifiedBy>
  <cp:revision>1</cp:revision>
  <dcterms:created xsi:type="dcterms:W3CDTF">2025-01-13T09:23:52Z</dcterms:created>
  <dcterms:modified xsi:type="dcterms:W3CDTF">2025-01-30T10:40:54Z</dcterms:modified>
</cp:coreProperties>
</file>