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9" r:id="rId32"/>
    <p:sldId id="298" r:id="rId33"/>
    <p:sldId id="287" r:id="rId34"/>
    <p:sldId id="288" r:id="rId35"/>
    <p:sldId id="289" r:id="rId36"/>
    <p:sldId id="290" r:id="rId37"/>
    <p:sldId id="291" r:id="rId38"/>
    <p:sldId id="292" r:id="rId39"/>
    <p:sldId id="293" r:id="rId40"/>
    <p:sldId id="294" r:id="rId41"/>
    <p:sldId id="295" r:id="rId42"/>
    <p:sldId id="296" r:id="rId43"/>
    <p:sldId id="297" r:id="rId44"/>
  </p:sldIdLst>
  <p:sldSz cx="18288000" cy="10287000"/>
  <p:notesSz cx="6858000" cy="9144000"/>
  <p:embeddedFontLst>
    <p:embeddedFont>
      <p:font typeface="DM Sans" pitchFamily="2" charset="77"/>
      <p:regular r:id="rId45"/>
      <p:bold r:id="rId46"/>
      <p:italic r:id="rId47"/>
      <p:boldItalic r:id="rId48"/>
    </p:embeddedFont>
    <p:embeddedFont>
      <p:font typeface="DM Sans Bold" pitchFamily="2" charset="77"/>
      <p:regular r:id="rId49"/>
      <p:bold r:id="rId50"/>
    </p:embeddedFont>
    <p:embeddedFont>
      <p:font typeface="DM Sans Italics" pitchFamily="2" charset="77"/>
      <p:regular r:id="rId51"/>
      <p:italic r:id="rId52"/>
    </p:embeddedFont>
    <p:embeddedFont>
      <p:font typeface="Playfair Display" pitchFamily="2" charset="77"/>
      <p:regular r:id="rId53"/>
      <p:bold r:id="rId54"/>
      <p:italic r:id="rId55"/>
      <p:boldItalic r:id="rId56"/>
    </p:embeddedFont>
    <p:embeddedFont>
      <p:font typeface="Playfair Display Bold" pitchFamily="2" charset="77"/>
      <p:regular r:id="rId57"/>
      <p:bold r:id="rId58"/>
    </p:embeddedFont>
    <p:embeddedFont>
      <p:font typeface="Public Sans" pitchFamily="2" charset="77"/>
      <p:regular r:id="rId59"/>
      <p:bold r:id="rId60"/>
      <p:italic r:id="rId61"/>
      <p:boldItalic r:id="rId62"/>
    </p:embeddedFont>
    <p:embeddedFont>
      <p:font typeface="Public Sans Bold" pitchFamily="2" charset="77"/>
      <p:regular r:id="rId63"/>
      <p:bold r:id="rId64"/>
      <p:italic r:id="rId65"/>
      <p:boldItalic r:id="rId66"/>
    </p:embeddedFont>
    <p:embeddedFont>
      <p:font typeface="Public Sans Italics" pitchFamily="2" charset="77"/>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9" autoAdjust="0"/>
    <p:restoredTop sz="94589" autoAdjust="0"/>
  </p:normalViewPr>
  <p:slideViewPr>
    <p:cSldViewPr>
      <p:cViewPr>
        <p:scale>
          <a:sx n="53" d="100"/>
          <a:sy n="53" d="100"/>
        </p:scale>
        <p:origin x="568" y="10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7.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iXv91xFipLM?feature=oembe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ZV7RzS8QRXE?feature=oembe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706" y="9136063"/>
            <a:ext cx="16230600" cy="358775"/>
          </a:xfrm>
          <a:prstGeom prst="rect">
            <a:avLst/>
          </a:prstGeom>
        </p:spPr>
        <p:txBody>
          <a:bodyPr lIns="0" tIns="0" rIns="0" bIns="0" rtlCol="0" anchor="t">
            <a:spAutoFit/>
          </a:bodyPr>
          <a:lstStyle/>
          <a:p>
            <a:pPr algn="l">
              <a:lnSpc>
                <a:spcPts val="2800"/>
              </a:lnSpc>
              <a:spcBef>
                <a:spcPct val="0"/>
              </a:spcBef>
            </a:pPr>
            <a:r>
              <a:rPr lang="en-US" sz="2000" b="1" spc="454">
                <a:solidFill>
                  <a:srgbClr val="2B2C30"/>
                </a:solidFill>
                <a:latin typeface="Public Sans Bold"/>
                <a:ea typeface="Public Sans Bold"/>
                <a:cs typeface="Public Sans Bold"/>
                <a:sym typeface="Public Sans Bold"/>
              </a:rPr>
              <a:t>RESEARCH GROUP SUSTAINABLE &amp; FUNCTIONAL TEXTILES</a:t>
            </a:r>
          </a:p>
        </p:txBody>
      </p:sp>
      <p:sp>
        <p:nvSpPr>
          <p:cNvPr id="5" name="TextBox 5"/>
          <p:cNvSpPr txBox="1"/>
          <p:nvPr/>
        </p:nvSpPr>
        <p:spPr>
          <a:xfrm>
            <a:off x="939840" y="3549090"/>
            <a:ext cx="16408332" cy="820738"/>
          </a:xfrm>
          <a:prstGeom prst="rect">
            <a:avLst/>
          </a:prstGeom>
        </p:spPr>
        <p:txBody>
          <a:bodyPr lIns="0" tIns="0" rIns="0" bIns="0" rtlCol="0" anchor="t">
            <a:spAutoFit/>
          </a:bodyPr>
          <a:lstStyle/>
          <a:p>
            <a:pPr algn="l">
              <a:lnSpc>
                <a:spcPts val="6369"/>
              </a:lnSpc>
            </a:pPr>
            <a:r>
              <a:rPr lang="en-US" sz="6999" spc="34" dirty="0">
                <a:solidFill>
                  <a:srgbClr val="2B2C30"/>
                </a:solidFill>
                <a:latin typeface="Playfair Display"/>
                <a:ea typeface="Playfair Display"/>
                <a:cs typeface="Playfair Display"/>
                <a:sym typeface="Playfair Display"/>
              </a:rPr>
              <a:t>Introduction: Ethics in research</a:t>
            </a:r>
          </a:p>
        </p:txBody>
      </p:sp>
      <p:sp>
        <p:nvSpPr>
          <p:cNvPr id="6" name="TextBox 6"/>
          <p:cNvSpPr txBox="1"/>
          <p:nvPr/>
        </p:nvSpPr>
        <p:spPr>
          <a:xfrm>
            <a:off x="1028700" y="5086350"/>
            <a:ext cx="2977307" cy="1241425"/>
          </a:xfrm>
          <a:prstGeom prst="rect">
            <a:avLst/>
          </a:prstGeom>
        </p:spPr>
        <p:txBody>
          <a:bodyPr lIns="0" tIns="0" rIns="0" bIns="0" rtlCol="0" anchor="t">
            <a:spAutoFit/>
          </a:bodyPr>
          <a:lstStyle/>
          <a:p>
            <a:pPr algn="l">
              <a:lnSpc>
                <a:spcPts val="3499"/>
              </a:lnSpc>
            </a:pPr>
            <a:r>
              <a:rPr lang="en-US" sz="2499" b="1">
                <a:solidFill>
                  <a:srgbClr val="2B2C30"/>
                </a:solidFill>
                <a:latin typeface="Public Sans Bold"/>
                <a:ea typeface="Public Sans Bold"/>
                <a:cs typeface="Public Sans Bold"/>
                <a:sym typeface="Public Sans Bold"/>
              </a:rPr>
              <a:t>Melissa van Schaik</a:t>
            </a:r>
          </a:p>
          <a:p>
            <a:pPr algn="l">
              <a:lnSpc>
                <a:spcPts val="2940"/>
              </a:lnSpc>
              <a:spcBef>
                <a:spcPct val="0"/>
              </a:spcBef>
            </a:pPr>
            <a:r>
              <a:rPr lang="en-US" sz="2100" i="1">
                <a:solidFill>
                  <a:srgbClr val="2B2C30"/>
                </a:solidFill>
                <a:latin typeface="Public Sans Italics"/>
                <a:ea typeface="Public Sans Italics"/>
                <a:cs typeface="Public Sans Italics"/>
                <a:sym typeface="Public Sans Italics"/>
              </a:rPr>
              <a:t>m.e.vanschaik@saxion.nl</a:t>
            </a:r>
          </a:p>
          <a:p>
            <a:pPr algn="l">
              <a:lnSpc>
                <a:spcPts val="3499"/>
              </a:lnSpc>
              <a:spcBef>
                <a:spcPct val="0"/>
              </a:spcBef>
            </a:pPr>
            <a:endParaRPr lang="en-US" sz="2100" i="1">
              <a:solidFill>
                <a:srgbClr val="2B2C30"/>
              </a:solidFill>
              <a:latin typeface="Public Sans Italics"/>
              <a:ea typeface="Public Sans Italics"/>
              <a:cs typeface="Public Sans Italics"/>
              <a:sym typeface="Public Sans Itali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227245" y="1028700"/>
            <a:ext cx="11898811" cy="1189881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9C82">
                    <a:alpha val="50000"/>
                  </a:srgbClr>
                </a:gs>
                <a:gs pos="100000">
                  <a:srgbClr val="FFFFFF">
                    <a:alpha val="100000"/>
                  </a:srgbClr>
                </a:gs>
              </a:gsLst>
              <a:path path="circle">
                <a:fillToRect r="100000" b="100000"/>
              </a:path>
              <a:tileRect l="-100000" t="-100000"/>
            </a:gradFill>
            <a:ln cap="sq">
              <a:noFill/>
              <a:prstDash val="solid"/>
              <a:miter/>
            </a:ln>
          </p:spPr>
          <p:txBody>
            <a:bodyPr/>
            <a:lstStyle/>
            <a:p>
              <a:endParaRPr lang="nl-NL"/>
            </a:p>
          </p:txBody>
        </p:sp>
        <p:sp>
          <p:nvSpPr>
            <p:cNvPr id="4" name="TextBox 4"/>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sp>
        <p:nvSpPr>
          <p:cNvPr id="5" name="TextBox 5"/>
          <p:cNvSpPr txBox="1"/>
          <p:nvPr/>
        </p:nvSpPr>
        <p:spPr>
          <a:xfrm>
            <a:off x="-6077154" y="4242118"/>
            <a:ext cx="14211708" cy="7183835"/>
          </a:xfrm>
          <a:prstGeom prst="rect">
            <a:avLst/>
          </a:prstGeom>
        </p:spPr>
        <p:txBody>
          <a:bodyPr lIns="0" tIns="0" rIns="0" bIns="0" rtlCol="0" anchor="t">
            <a:spAutoFit/>
          </a:bodyPr>
          <a:lstStyle/>
          <a:p>
            <a:pPr algn="ctr">
              <a:lnSpc>
                <a:spcPts val="60237"/>
              </a:lnSpc>
            </a:pPr>
            <a:r>
              <a:rPr lang="en-US" sz="37648" b="1">
                <a:solidFill>
                  <a:srgbClr val="FFFFFF"/>
                </a:solidFill>
                <a:latin typeface="Public Sans Bold"/>
                <a:ea typeface="Public Sans Bold"/>
                <a:cs typeface="Public Sans Bold"/>
                <a:sym typeface="Public Sans Bold"/>
              </a:rPr>
              <a:t>1</a:t>
            </a:r>
          </a:p>
        </p:txBody>
      </p:sp>
      <p:sp>
        <p:nvSpPr>
          <p:cNvPr id="6" name="TextBox 6"/>
          <p:cNvSpPr txBox="1"/>
          <p:nvPr/>
        </p:nvSpPr>
        <p:spPr>
          <a:xfrm>
            <a:off x="3201463" y="-2497747"/>
            <a:ext cx="14211708" cy="7183835"/>
          </a:xfrm>
          <a:prstGeom prst="rect">
            <a:avLst/>
          </a:prstGeom>
        </p:spPr>
        <p:txBody>
          <a:bodyPr lIns="0" tIns="0" rIns="0" bIns="0" rtlCol="0" anchor="t">
            <a:spAutoFit/>
          </a:bodyPr>
          <a:lstStyle/>
          <a:p>
            <a:pPr algn="ctr">
              <a:lnSpc>
                <a:spcPts val="60237"/>
              </a:lnSpc>
            </a:pPr>
            <a:r>
              <a:rPr lang="en-US" sz="37648" b="1" dirty="0">
                <a:solidFill>
                  <a:srgbClr val="009C82"/>
                </a:solidFill>
                <a:latin typeface="Public Sans Bold"/>
                <a:ea typeface="Public Sans Bold"/>
                <a:cs typeface="Public Sans Bold"/>
                <a:sym typeface="Public Sans Bold"/>
              </a:rPr>
              <a:t>2</a:t>
            </a:r>
          </a:p>
        </p:txBody>
      </p:sp>
      <p:sp>
        <p:nvSpPr>
          <p:cNvPr id="7" name="TextBox 7"/>
          <p:cNvSpPr txBox="1"/>
          <p:nvPr/>
        </p:nvSpPr>
        <p:spPr>
          <a:xfrm>
            <a:off x="11085800" y="1150263"/>
            <a:ext cx="14211708" cy="7183835"/>
          </a:xfrm>
          <a:prstGeom prst="rect">
            <a:avLst/>
          </a:prstGeom>
        </p:spPr>
        <p:txBody>
          <a:bodyPr lIns="0" tIns="0" rIns="0" bIns="0" rtlCol="0" anchor="t">
            <a:spAutoFit/>
          </a:bodyPr>
          <a:lstStyle/>
          <a:p>
            <a:pPr algn="ctr">
              <a:lnSpc>
                <a:spcPts val="60237"/>
              </a:lnSpc>
            </a:pPr>
            <a:r>
              <a:rPr lang="en-US" sz="37648" b="1">
                <a:solidFill>
                  <a:srgbClr val="F6E694"/>
                </a:solidFill>
                <a:latin typeface="Public Sans Bold"/>
                <a:ea typeface="Public Sans Bold"/>
                <a:cs typeface="Public Sans Bold"/>
                <a:sym typeface="Public Sans Bold"/>
              </a:rPr>
              <a:t>3</a:t>
            </a:r>
          </a:p>
        </p:txBody>
      </p:sp>
      <p:sp>
        <p:nvSpPr>
          <p:cNvPr id="8" name="TextBox 8"/>
          <p:cNvSpPr txBox="1"/>
          <p:nvPr/>
        </p:nvSpPr>
        <p:spPr>
          <a:xfrm>
            <a:off x="1555100" y="4817054"/>
            <a:ext cx="15417710" cy="1442221"/>
          </a:xfrm>
          <a:prstGeom prst="rect">
            <a:avLst/>
          </a:prstGeom>
        </p:spPr>
        <p:txBody>
          <a:bodyPr lIns="0" tIns="0" rIns="0" bIns="0" rtlCol="0" anchor="t">
            <a:spAutoFit/>
          </a:bodyPr>
          <a:lstStyle/>
          <a:p>
            <a:pPr algn="l">
              <a:lnSpc>
                <a:spcPts val="11743"/>
              </a:lnSpc>
            </a:pPr>
            <a:r>
              <a:rPr lang="en-US" sz="8388" b="1">
                <a:solidFill>
                  <a:srgbClr val="FFFFFF"/>
                </a:solidFill>
                <a:latin typeface="Public Sans Bold"/>
                <a:ea typeface="Public Sans Bold"/>
                <a:cs typeface="Public Sans Bold"/>
                <a:sym typeface="Public Sans Bold"/>
              </a:rPr>
              <a:t>Honesty</a:t>
            </a:r>
          </a:p>
        </p:txBody>
      </p:sp>
      <p:sp>
        <p:nvSpPr>
          <p:cNvPr id="9" name="TextBox 9"/>
          <p:cNvSpPr txBox="1"/>
          <p:nvPr/>
        </p:nvSpPr>
        <p:spPr>
          <a:xfrm>
            <a:off x="10947890" y="7054810"/>
            <a:ext cx="15417710" cy="1444287"/>
          </a:xfrm>
          <a:prstGeom prst="rect">
            <a:avLst/>
          </a:prstGeom>
        </p:spPr>
        <p:txBody>
          <a:bodyPr lIns="0" tIns="0" rIns="0" bIns="0" rtlCol="0" anchor="t">
            <a:spAutoFit/>
          </a:bodyPr>
          <a:lstStyle/>
          <a:p>
            <a:pPr algn="l">
              <a:lnSpc>
                <a:spcPts val="11743"/>
              </a:lnSpc>
            </a:pPr>
            <a:r>
              <a:rPr lang="en-US" sz="8388" b="1">
                <a:solidFill>
                  <a:srgbClr val="F6E694"/>
                </a:solidFill>
                <a:latin typeface="Public Sans Bold"/>
                <a:ea typeface="Public Sans Bold"/>
                <a:cs typeface="Public Sans Bold"/>
                <a:sym typeface="Public Sans Bold"/>
              </a:rPr>
              <a:t>Independence</a:t>
            </a:r>
          </a:p>
        </p:txBody>
      </p:sp>
      <p:sp>
        <p:nvSpPr>
          <p:cNvPr id="10" name="TextBox 10"/>
          <p:cNvSpPr txBox="1"/>
          <p:nvPr/>
        </p:nvSpPr>
        <p:spPr>
          <a:xfrm rot="-5400000">
            <a:off x="687763" y="-1316240"/>
            <a:ext cx="15417710" cy="1359026"/>
          </a:xfrm>
          <a:prstGeom prst="rect">
            <a:avLst/>
          </a:prstGeom>
        </p:spPr>
        <p:txBody>
          <a:bodyPr lIns="0" tIns="0" rIns="0" bIns="0" rtlCol="0" anchor="t">
            <a:spAutoFit/>
          </a:bodyPr>
          <a:lstStyle/>
          <a:p>
            <a:pPr algn="l">
              <a:lnSpc>
                <a:spcPts val="11743"/>
              </a:lnSpc>
            </a:pPr>
            <a:r>
              <a:rPr lang="en-US" sz="7200" b="1" dirty="0" err="1">
                <a:solidFill>
                  <a:srgbClr val="009C82"/>
                </a:solidFill>
                <a:latin typeface="Public Sans Bold"/>
                <a:ea typeface="Public Sans Bold"/>
                <a:cs typeface="Public Sans Bold"/>
                <a:sym typeface="Public Sans Bold"/>
              </a:rPr>
              <a:t>Srupulousness</a:t>
            </a:r>
            <a:endParaRPr lang="en-US" sz="7200" b="1" dirty="0">
              <a:solidFill>
                <a:srgbClr val="009C82"/>
              </a:solidFill>
              <a:latin typeface="Public Sans Bold"/>
              <a:ea typeface="Public Sans Bold"/>
              <a:cs typeface="Public Sans Bold"/>
              <a:sym typeface="Public Sans Bold"/>
            </a:endParaRPr>
          </a:p>
        </p:txBody>
      </p:sp>
      <p:sp>
        <p:nvSpPr>
          <p:cNvPr id="11" name="TextBox 11"/>
          <p:cNvSpPr txBox="1"/>
          <p:nvPr/>
        </p:nvSpPr>
        <p:spPr>
          <a:xfrm>
            <a:off x="2205126" y="6510789"/>
            <a:ext cx="7812582" cy="3082575"/>
          </a:xfrm>
          <a:prstGeom prst="rect">
            <a:avLst/>
          </a:prstGeom>
        </p:spPr>
        <p:txBody>
          <a:bodyPr wrap="square" lIns="0" tIns="0" rIns="0" bIns="0" rtlCol="0" anchor="t">
            <a:spAutoFit/>
          </a:bodyPr>
          <a:lstStyle/>
          <a:p>
            <a:pPr marL="410209" lvl="1" indent="-205105" algn="l">
              <a:lnSpc>
                <a:spcPts val="2659"/>
              </a:lnSpc>
              <a:buFont typeface="Arial"/>
              <a:buChar char="•"/>
            </a:pPr>
            <a:r>
              <a:rPr lang="en-US" sz="1899" dirty="0">
                <a:solidFill>
                  <a:srgbClr val="2B2C30"/>
                </a:solidFill>
                <a:latin typeface="Public Sans"/>
                <a:ea typeface="Public Sans"/>
                <a:cs typeface="Public Sans"/>
                <a:sym typeface="Public Sans"/>
              </a:rPr>
              <a:t>Do not make unsubstantiated claims.</a:t>
            </a:r>
          </a:p>
          <a:p>
            <a:pPr marL="410209" lvl="1" indent="-205105" algn="l">
              <a:lnSpc>
                <a:spcPts val="2659"/>
              </a:lnSpc>
              <a:buFont typeface="Arial"/>
              <a:buChar char="•"/>
            </a:pPr>
            <a:r>
              <a:rPr lang="en-US" sz="1899" dirty="0">
                <a:solidFill>
                  <a:srgbClr val="2B2C30"/>
                </a:solidFill>
                <a:latin typeface="Public Sans"/>
                <a:ea typeface="Public Sans"/>
                <a:cs typeface="Public Sans"/>
                <a:sym typeface="Public Sans"/>
              </a:rPr>
              <a:t>Report research steps accurately.</a:t>
            </a:r>
          </a:p>
          <a:p>
            <a:pPr marL="410209" lvl="1" indent="-205105" algn="l">
              <a:lnSpc>
                <a:spcPts val="2659"/>
              </a:lnSpc>
              <a:buFont typeface="Arial"/>
              <a:buChar char="•"/>
            </a:pPr>
            <a:r>
              <a:rPr lang="en-US" sz="1899" dirty="0">
                <a:solidFill>
                  <a:srgbClr val="2B2C30"/>
                </a:solidFill>
                <a:latin typeface="Public Sans"/>
                <a:ea typeface="Public Sans"/>
                <a:cs typeface="Public Sans"/>
                <a:sym typeface="Public Sans"/>
              </a:rPr>
              <a:t>Do not fabricate data or sources.</a:t>
            </a:r>
          </a:p>
          <a:p>
            <a:pPr marL="410209" lvl="1" indent="-205105" algn="l">
              <a:lnSpc>
                <a:spcPts val="2659"/>
              </a:lnSpc>
              <a:buFont typeface="Arial"/>
              <a:buChar char="•"/>
            </a:pPr>
            <a:r>
              <a:rPr lang="en-US" sz="1899" dirty="0">
                <a:solidFill>
                  <a:srgbClr val="2B2C30"/>
                </a:solidFill>
                <a:latin typeface="Public Sans"/>
                <a:ea typeface="Public Sans"/>
                <a:cs typeface="Public Sans"/>
                <a:sym typeface="Public Sans"/>
              </a:rPr>
              <a:t>Take alternative viewpoints and counterarguments seriously.</a:t>
            </a:r>
          </a:p>
          <a:p>
            <a:pPr marL="410209" lvl="1" indent="-205105" algn="l">
              <a:lnSpc>
                <a:spcPts val="2659"/>
              </a:lnSpc>
              <a:buFont typeface="Arial"/>
              <a:buChar char="•"/>
            </a:pPr>
            <a:r>
              <a:rPr lang="en-US" sz="1899" dirty="0">
                <a:solidFill>
                  <a:srgbClr val="2B2C30"/>
                </a:solidFill>
                <a:latin typeface="Public Sans"/>
                <a:ea typeface="Public Sans"/>
                <a:cs typeface="Public Sans"/>
                <a:sym typeface="Public Sans"/>
              </a:rPr>
              <a:t>Be transparent about uncertainties in your research.</a:t>
            </a:r>
          </a:p>
          <a:p>
            <a:pPr marL="410209" lvl="1" indent="-205105" algn="l">
              <a:lnSpc>
                <a:spcPts val="2659"/>
              </a:lnSpc>
              <a:buFont typeface="Arial"/>
              <a:buChar char="•"/>
            </a:pPr>
            <a:r>
              <a:rPr lang="en-US" sz="1899" dirty="0">
                <a:solidFill>
                  <a:srgbClr val="2B2C30"/>
                </a:solidFill>
                <a:latin typeface="Public Sans"/>
                <a:ea typeface="Public Sans"/>
                <a:cs typeface="Public Sans"/>
                <a:sym typeface="Public Sans"/>
              </a:rPr>
              <a:t>Do not remove or alter results without explicit, valid justification.</a:t>
            </a:r>
          </a:p>
          <a:p>
            <a:pPr marL="410209" lvl="1" indent="-205105" algn="l">
              <a:lnSpc>
                <a:spcPts val="2659"/>
              </a:lnSpc>
              <a:buFont typeface="Arial"/>
              <a:buChar char="•"/>
            </a:pPr>
            <a:r>
              <a:rPr lang="en-US" sz="1899" dirty="0">
                <a:solidFill>
                  <a:srgbClr val="2B2C30"/>
                </a:solidFill>
                <a:latin typeface="Public Sans"/>
                <a:ea typeface="Public Sans"/>
                <a:cs typeface="Public Sans"/>
                <a:sym typeface="Public Sans"/>
              </a:rPr>
              <a:t>Do not present the results in a way that makes them appear more favorable than they truly are.</a:t>
            </a:r>
          </a:p>
          <a:p>
            <a:pPr marL="410209" lvl="1" indent="-205105" algn="l">
              <a:lnSpc>
                <a:spcPts val="2659"/>
              </a:lnSpc>
              <a:buFont typeface="Arial"/>
              <a:buChar char="•"/>
            </a:pPr>
            <a:r>
              <a:rPr lang="en-US" sz="1899" dirty="0">
                <a:solidFill>
                  <a:srgbClr val="2B2C30"/>
                </a:solidFill>
                <a:latin typeface="Public Sans"/>
                <a:ea typeface="Public Sans"/>
                <a:cs typeface="Public Sans"/>
                <a:sym typeface="Public Sans"/>
              </a:rPr>
              <a:t>Ensure that sources are verifiable.</a:t>
            </a:r>
          </a:p>
        </p:txBody>
      </p:sp>
      <p:sp>
        <p:nvSpPr>
          <p:cNvPr id="12" name="TextBox 12"/>
          <p:cNvSpPr txBox="1"/>
          <p:nvPr/>
        </p:nvSpPr>
        <p:spPr>
          <a:xfrm>
            <a:off x="8970660" y="3974408"/>
            <a:ext cx="7584084" cy="2990215"/>
          </a:xfrm>
          <a:prstGeom prst="rect">
            <a:avLst/>
          </a:prstGeom>
        </p:spPr>
        <p:txBody>
          <a:bodyPr lIns="0" tIns="0" rIns="0" bIns="0" rtlCol="0" anchor="t">
            <a:spAutoFit/>
          </a:bodyPr>
          <a:lstStyle/>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Work methodically when collecting, processing, and analyzing data.</a:t>
            </a:r>
          </a:p>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Be precise in designing, executing, reporting, and disseminating your research.</a:t>
            </a:r>
          </a:p>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Carefully process and manage collected data, storing both raw and processed versions for an appropriate period.</a:t>
            </a:r>
          </a:p>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Ensure data is findable, accessible, interoperable, and reusable (FAIR principles).</a:t>
            </a:r>
          </a:p>
          <a:p>
            <a:pPr algn="l">
              <a:lnSpc>
                <a:spcPts val="2659"/>
              </a:lnSpc>
            </a:pPr>
            <a:endParaRPr lang="en-US" sz="1899">
              <a:solidFill>
                <a:srgbClr val="2B2C30"/>
              </a:solidFill>
              <a:latin typeface="Public Sans"/>
              <a:ea typeface="Public Sans"/>
              <a:cs typeface="Public Sans"/>
              <a:sym typeface="Public Sans"/>
            </a:endParaRPr>
          </a:p>
        </p:txBody>
      </p:sp>
      <p:sp>
        <p:nvSpPr>
          <p:cNvPr id="13" name="TextBox 13"/>
          <p:cNvSpPr txBox="1"/>
          <p:nvPr/>
        </p:nvSpPr>
        <p:spPr>
          <a:xfrm>
            <a:off x="12129156" y="8597146"/>
            <a:ext cx="5146395" cy="1323340"/>
          </a:xfrm>
          <a:prstGeom prst="rect">
            <a:avLst/>
          </a:prstGeom>
        </p:spPr>
        <p:txBody>
          <a:bodyPr lIns="0" tIns="0" rIns="0" bIns="0" rtlCol="0" anchor="t">
            <a:spAutoFit/>
          </a:bodyPr>
          <a:lstStyle/>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Do not let social, commercial, or political pressures influence your choice of methods, data assessment, or interpretation of results.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227245" y="1028700"/>
            <a:ext cx="11898811" cy="1189881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009C82">
                    <a:alpha val="50000"/>
                  </a:srgbClr>
                </a:gs>
                <a:gs pos="100000">
                  <a:srgbClr val="FFFFFF">
                    <a:alpha val="100000"/>
                  </a:srgbClr>
                </a:gs>
              </a:gsLst>
              <a:path path="circle">
                <a:fillToRect r="100000" b="100000"/>
              </a:path>
              <a:tileRect l="-100000" t="-100000"/>
            </a:gradFill>
            <a:ln cap="sq">
              <a:noFill/>
              <a:prstDash val="solid"/>
              <a:miter/>
            </a:ln>
          </p:spPr>
          <p:txBody>
            <a:bodyPr/>
            <a:lstStyle/>
            <a:p>
              <a:endParaRPr lang="nl-NL"/>
            </a:p>
          </p:txBody>
        </p:sp>
        <p:sp>
          <p:nvSpPr>
            <p:cNvPr id="4" name="TextBox 4"/>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sp>
        <p:nvSpPr>
          <p:cNvPr id="5" name="TextBox 5"/>
          <p:cNvSpPr txBox="1"/>
          <p:nvPr/>
        </p:nvSpPr>
        <p:spPr>
          <a:xfrm>
            <a:off x="-6239667" y="4299862"/>
            <a:ext cx="14211708" cy="7183835"/>
          </a:xfrm>
          <a:prstGeom prst="rect">
            <a:avLst/>
          </a:prstGeom>
        </p:spPr>
        <p:txBody>
          <a:bodyPr lIns="0" tIns="0" rIns="0" bIns="0" rtlCol="0" anchor="t">
            <a:spAutoFit/>
          </a:bodyPr>
          <a:lstStyle/>
          <a:p>
            <a:pPr algn="ctr">
              <a:lnSpc>
                <a:spcPts val="60237"/>
              </a:lnSpc>
            </a:pPr>
            <a:r>
              <a:rPr lang="en-US" sz="37648" b="1">
                <a:solidFill>
                  <a:srgbClr val="FFFFFF"/>
                </a:solidFill>
                <a:latin typeface="Public Sans Bold"/>
                <a:ea typeface="Public Sans Bold"/>
                <a:cs typeface="Public Sans Bold"/>
                <a:sym typeface="Public Sans Bold"/>
              </a:rPr>
              <a:t>4</a:t>
            </a:r>
          </a:p>
        </p:txBody>
      </p:sp>
      <p:sp>
        <p:nvSpPr>
          <p:cNvPr id="6" name="TextBox 6"/>
          <p:cNvSpPr txBox="1"/>
          <p:nvPr/>
        </p:nvSpPr>
        <p:spPr>
          <a:xfrm>
            <a:off x="11085800" y="-1624586"/>
            <a:ext cx="14211708" cy="7183835"/>
          </a:xfrm>
          <a:prstGeom prst="rect">
            <a:avLst/>
          </a:prstGeom>
        </p:spPr>
        <p:txBody>
          <a:bodyPr lIns="0" tIns="0" rIns="0" bIns="0" rtlCol="0" anchor="t">
            <a:spAutoFit/>
          </a:bodyPr>
          <a:lstStyle/>
          <a:p>
            <a:pPr algn="ctr">
              <a:lnSpc>
                <a:spcPts val="60237"/>
              </a:lnSpc>
            </a:pPr>
            <a:r>
              <a:rPr lang="en-US" sz="37648" b="1">
                <a:solidFill>
                  <a:srgbClr val="009C82"/>
                </a:solidFill>
                <a:latin typeface="Public Sans Bold"/>
                <a:ea typeface="Public Sans Bold"/>
                <a:cs typeface="Public Sans Bold"/>
                <a:sym typeface="Public Sans Bold"/>
              </a:rPr>
              <a:t>5</a:t>
            </a:r>
          </a:p>
        </p:txBody>
      </p:sp>
      <p:sp>
        <p:nvSpPr>
          <p:cNvPr id="7" name="TextBox 7"/>
          <p:cNvSpPr txBox="1"/>
          <p:nvPr/>
        </p:nvSpPr>
        <p:spPr>
          <a:xfrm>
            <a:off x="1555100" y="4817054"/>
            <a:ext cx="15417710" cy="1442221"/>
          </a:xfrm>
          <a:prstGeom prst="rect">
            <a:avLst/>
          </a:prstGeom>
        </p:spPr>
        <p:txBody>
          <a:bodyPr lIns="0" tIns="0" rIns="0" bIns="0" rtlCol="0" anchor="t">
            <a:spAutoFit/>
          </a:bodyPr>
          <a:lstStyle/>
          <a:p>
            <a:pPr algn="l">
              <a:lnSpc>
                <a:spcPts val="11743"/>
              </a:lnSpc>
            </a:pPr>
            <a:r>
              <a:rPr lang="en-US" sz="8388" b="1">
                <a:solidFill>
                  <a:srgbClr val="FFFFFF"/>
                </a:solidFill>
                <a:latin typeface="Public Sans Bold"/>
                <a:ea typeface="Public Sans Bold"/>
                <a:cs typeface="Public Sans Bold"/>
                <a:sym typeface="Public Sans Bold"/>
              </a:rPr>
              <a:t>Responsibility</a:t>
            </a:r>
          </a:p>
        </p:txBody>
      </p:sp>
      <p:sp>
        <p:nvSpPr>
          <p:cNvPr id="8" name="TextBox 8"/>
          <p:cNvSpPr txBox="1"/>
          <p:nvPr/>
        </p:nvSpPr>
        <p:spPr>
          <a:xfrm>
            <a:off x="10947890" y="4279960"/>
            <a:ext cx="15417710" cy="1444287"/>
          </a:xfrm>
          <a:prstGeom prst="rect">
            <a:avLst/>
          </a:prstGeom>
        </p:spPr>
        <p:txBody>
          <a:bodyPr lIns="0" tIns="0" rIns="0" bIns="0" rtlCol="0" anchor="t">
            <a:spAutoFit/>
          </a:bodyPr>
          <a:lstStyle/>
          <a:p>
            <a:pPr algn="l">
              <a:lnSpc>
                <a:spcPts val="11743"/>
              </a:lnSpc>
            </a:pPr>
            <a:r>
              <a:rPr lang="en-US" sz="8388" b="1">
                <a:solidFill>
                  <a:srgbClr val="009C82"/>
                </a:solidFill>
                <a:latin typeface="Public Sans Bold"/>
                <a:ea typeface="Public Sans Bold"/>
                <a:cs typeface="Public Sans Bold"/>
                <a:sym typeface="Public Sans Bold"/>
              </a:rPr>
              <a:t>Transparency</a:t>
            </a:r>
          </a:p>
        </p:txBody>
      </p:sp>
      <p:sp>
        <p:nvSpPr>
          <p:cNvPr id="9" name="TextBox 9"/>
          <p:cNvSpPr txBox="1"/>
          <p:nvPr/>
        </p:nvSpPr>
        <p:spPr>
          <a:xfrm>
            <a:off x="2167134" y="6372382"/>
            <a:ext cx="6803526" cy="2323465"/>
          </a:xfrm>
          <a:prstGeom prst="rect">
            <a:avLst/>
          </a:prstGeom>
        </p:spPr>
        <p:txBody>
          <a:bodyPr lIns="0" tIns="0" rIns="0" bIns="0" rtlCol="0" anchor="t">
            <a:spAutoFit/>
          </a:bodyPr>
          <a:lstStyle/>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Consider the interests of those involved in your research. Particularly when people or animals are subjects of your research, ensure they do not suffer harm from your study. </a:t>
            </a:r>
          </a:p>
          <a:p>
            <a:pPr marL="410209" lvl="1" indent="-205105" algn="l">
              <a:lnSpc>
                <a:spcPts val="2659"/>
              </a:lnSpc>
              <a:buFont typeface="Arial"/>
              <a:buChar char="•"/>
            </a:pPr>
            <a:r>
              <a:rPr lang="en-US" sz="1899" i="1">
                <a:solidFill>
                  <a:srgbClr val="2B2C30"/>
                </a:solidFill>
                <a:latin typeface="Public Sans Italics"/>
                <a:ea typeface="Public Sans Italics"/>
                <a:cs typeface="Public Sans Italics"/>
                <a:sym typeface="Public Sans Italics"/>
              </a:rPr>
              <a:t>For example, in your report, ensure that results and conclusions are not traceable to the individuals you interviewed.</a:t>
            </a:r>
          </a:p>
        </p:txBody>
      </p:sp>
      <p:sp>
        <p:nvSpPr>
          <p:cNvPr id="10" name="TextBox 10"/>
          <p:cNvSpPr txBox="1"/>
          <p:nvPr/>
        </p:nvSpPr>
        <p:spPr>
          <a:xfrm>
            <a:off x="12129156" y="5822296"/>
            <a:ext cx="5146395" cy="3323590"/>
          </a:xfrm>
          <a:prstGeom prst="rect">
            <a:avLst/>
          </a:prstGeom>
        </p:spPr>
        <p:txBody>
          <a:bodyPr lIns="0" tIns="0" rIns="0" bIns="0" rtlCol="0" anchor="t">
            <a:spAutoFit/>
          </a:bodyPr>
          <a:lstStyle/>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Be transparent about the data you have obtained; others must be able to clearly understand where the data came from, how it was collected, and what analyses were performed to reach your results.</a:t>
            </a:r>
          </a:p>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The methods, stages of the process and reasoning must be clear.</a:t>
            </a:r>
          </a:p>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The steps in the process should be verifiable.</a:t>
            </a:r>
          </a:p>
          <a:p>
            <a:pPr algn="l">
              <a:lnSpc>
                <a:spcPts val="2659"/>
              </a:lnSpc>
            </a:pPr>
            <a:endParaRPr lang="en-US" sz="1899">
              <a:solidFill>
                <a:srgbClr val="2B2C30"/>
              </a:solidFill>
              <a:latin typeface="Public Sans"/>
              <a:ea typeface="Public Sans"/>
              <a:cs typeface="Public Sans"/>
              <a:sym typeface="Public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5527690" y="4629470"/>
            <a:ext cx="7232619" cy="970910"/>
          </a:xfrm>
          <a:prstGeom prst="rect">
            <a:avLst/>
          </a:prstGeom>
        </p:spPr>
        <p:txBody>
          <a:bodyPr lIns="0" tIns="0" rIns="0" bIns="0" rtlCol="0" anchor="t">
            <a:spAutoFit/>
          </a:bodyPr>
          <a:lstStyle/>
          <a:p>
            <a:pPr algn="ctr">
              <a:lnSpc>
                <a:spcPts val="7865"/>
              </a:lnSpc>
            </a:pPr>
            <a:r>
              <a:rPr lang="en-US" sz="6050" spc="30">
                <a:solidFill>
                  <a:srgbClr val="2B2C30"/>
                </a:solidFill>
                <a:latin typeface="Playfair Display"/>
                <a:ea typeface="Playfair Display"/>
                <a:cs typeface="Playfair Display"/>
                <a:sym typeface="Playfair Display"/>
              </a:rPr>
              <a:t>What would you do?</a:t>
            </a:r>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304800" y="9383322"/>
            <a:ext cx="8237843" cy="312650"/>
          </a:xfrm>
          <a:prstGeom prst="rect">
            <a:avLst/>
          </a:prstGeom>
        </p:spPr>
        <p:txBody>
          <a:bodyPr wrap="square" lIns="0" tIns="0" rIns="0" bIns="0" rtlCol="0" anchor="t">
            <a:spAutoFit/>
          </a:bodyPr>
          <a:lstStyle/>
          <a:p>
            <a:pPr algn="ctr">
              <a:lnSpc>
                <a:spcPts val="2659"/>
              </a:lnSpc>
              <a:spcBef>
                <a:spcPct val="0"/>
              </a:spcBef>
            </a:pPr>
            <a:r>
              <a:rPr lang="en-US" sz="1899" i="1" dirty="0">
                <a:solidFill>
                  <a:srgbClr val="2B2C30"/>
                </a:solidFill>
                <a:latin typeface="Public Sans Italics"/>
                <a:ea typeface="Public Sans Italics"/>
                <a:cs typeface="Public Sans Italics"/>
                <a:sym typeface="Public Sans Italics"/>
              </a:rPr>
              <a:t>Based on Dilemma Game of Erasmus University Rotterdam.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DATA CHECK</a:t>
            </a:r>
          </a:p>
        </p:txBody>
      </p:sp>
      <p:sp>
        <p:nvSpPr>
          <p:cNvPr id="5" name="TextBox 5"/>
          <p:cNvSpPr txBox="1"/>
          <p:nvPr/>
        </p:nvSpPr>
        <p:spPr>
          <a:xfrm>
            <a:off x="1028700" y="2386233"/>
            <a:ext cx="16230600" cy="198598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My data is archived in a database, stored in the central data archives of the university. As part of</a:t>
            </a:r>
          </a:p>
          <a:p>
            <a:pPr algn="l">
              <a:lnSpc>
                <a:spcPts val="3160"/>
              </a:lnSpc>
            </a:pPr>
            <a:r>
              <a:rPr lang="en-US" sz="2290" spc="224">
                <a:solidFill>
                  <a:srgbClr val="231F20"/>
                </a:solidFill>
                <a:latin typeface="DM Sans"/>
                <a:ea typeface="DM Sans"/>
                <a:cs typeface="DM Sans"/>
                <a:sym typeface="DM Sans"/>
              </a:rPr>
              <a:t>a routine integrity check by the university, I am </a:t>
            </a:r>
            <a:r>
              <a:rPr lang="en-US" sz="2290" b="1" spc="224">
                <a:solidFill>
                  <a:srgbClr val="231F20"/>
                </a:solidFill>
                <a:latin typeface="DM Sans Bold"/>
                <a:ea typeface="DM Sans Bold"/>
                <a:cs typeface="DM Sans Bold"/>
                <a:sym typeface="DM Sans Bold"/>
              </a:rPr>
              <a:t>requested to provide information on my respondents</a:t>
            </a:r>
            <a:r>
              <a:rPr lang="en-US" sz="2290" spc="224">
                <a:solidFill>
                  <a:srgbClr val="231F20"/>
                </a:solidFill>
                <a:latin typeface="DM Sans"/>
                <a:ea typeface="DM Sans"/>
                <a:cs typeface="DM Sans"/>
                <a:sym typeface="DM Sans"/>
              </a:rPr>
              <a:t> to ensure that these are actual existing people, and that there is no fabricated data.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How do I respond to the request?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DATA CHECK</a:t>
            </a:r>
          </a:p>
        </p:txBody>
      </p:sp>
      <p:sp>
        <p:nvSpPr>
          <p:cNvPr id="5" name="TextBox 5"/>
          <p:cNvSpPr txBox="1"/>
          <p:nvPr/>
        </p:nvSpPr>
        <p:spPr>
          <a:xfrm>
            <a:off x="1028700" y="2386233"/>
            <a:ext cx="16230600" cy="23860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My data is archived in a database, stored in the central data archives of the university. As part of</a:t>
            </a:r>
          </a:p>
          <a:p>
            <a:pPr algn="l">
              <a:lnSpc>
                <a:spcPts val="3160"/>
              </a:lnSpc>
            </a:pPr>
            <a:r>
              <a:rPr lang="en-US" sz="2290" spc="224">
                <a:solidFill>
                  <a:srgbClr val="231F20"/>
                </a:solidFill>
                <a:latin typeface="DM Sans"/>
                <a:ea typeface="DM Sans"/>
                <a:cs typeface="DM Sans"/>
                <a:sym typeface="DM Sans"/>
              </a:rPr>
              <a:t>a routine integrity check by the university, I am </a:t>
            </a:r>
            <a:r>
              <a:rPr lang="en-US" sz="2290" b="1" spc="224">
                <a:solidFill>
                  <a:srgbClr val="231F20"/>
                </a:solidFill>
                <a:latin typeface="DM Sans Bold"/>
                <a:ea typeface="DM Sans Bold"/>
                <a:cs typeface="DM Sans Bold"/>
                <a:sym typeface="DM Sans Bold"/>
              </a:rPr>
              <a:t>requested to provide information on my respondents</a:t>
            </a:r>
            <a:r>
              <a:rPr lang="en-US" sz="2290" spc="224">
                <a:solidFill>
                  <a:srgbClr val="231F20"/>
                </a:solidFill>
                <a:latin typeface="DM Sans"/>
                <a:ea typeface="DM Sans"/>
                <a:cs typeface="DM Sans"/>
                <a:sym typeface="DM Sans"/>
              </a:rPr>
              <a:t> to ensure that these are actual existing people, and that there is no fabricated data.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How do I respond to the request?</a:t>
            </a:r>
          </a:p>
          <a:p>
            <a:pPr algn="l">
              <a:lnSpc>
                <a:spcPts val="3160"/>
              </a:lnSpc>
            </a:pPr>
            <a:endParaRPr lang="en-US" sz="2290" spc="224">
              <a:solidFill>
                <a:srgbClr val="231F20"/>
              </a:solidFill>
              <a:latin typeface="DM Sans"/>
              <a:ea typeface="DM Sans"/>
              <a:cs typeface="DM Sans"/>
              <a:sym typeface="DM Sans"/>
            </a:endParaRPr>
          </a:p>
        </p:txBody>
      </p:sp>
      <p:sp>
        <p:nvSpPr>
          <p:cNvPr id="6" name="TextBox 6"/>
          <p:cNvSpPr txBox="1"/>
          <p:nvPr/>
        </p:nvSpPr>
        <p:spPr>
          <a:xfrm>
            <a:off x="1028695" y="5567632"/>
            <a:ext cx="7800699" cy="118588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The confidentiality of my respondents is</a:t>
            </a:r>
          </a:p>
          <a:p>
            <a:pPr algn="l">
              <a:lnSpc>
                <a:spcPts val="3160"/>
              </a:lnSpc>
            </a:pPr>
            <a:r>
              <a:rPr lang="en-US" sz="2290" u="none" spc="224">
                <a:solidFill>
                  <a:srgbClr val="231F20"/>
                </a:solidFill>
                <a:latin typeface="DM Sans"/>
                <a:ea typeface="DM Sans"/>
                <a:cs typeface="DM Sans"/>
                <a:sym typeface="DM Sans"/>
              </a:rPr>
              <a:t>paramount. </a:t>
            </a:r>
            <a:r>
              <a:rPr lang="en-US" sz="2290" b="1" u="none" spc="224">
                <a:solidFill>
                  <a:srgbClr val="231F20"/>
                </a:solidFill>
                <a:latin typeface="DM Sans Bold"/>
                <a:ea typeface="DM Sans Bold"/>
                <a:cs typeface="DM Sans Bold"/>
                <a:sym typeface="DM Sans Bold"/>
              </a:rPr>
              <a:t>I do not comply</a:t>
            </a:r>
            <a:r>
              <a:rPr lang="en-US" sz="2290" u="none" spc="224">
                <a:solidFill>
                  <a:srgbClr val="231F20"/>
                </a:solidFill>
                <a:latin typeface="DM Sans"/>
                <a:ea typeface="DM Sans"/>
                <a:cs typeface="DM Sans"/>
                <a:sym typeface="DM Sans"/>
              </a:rPr>
              <a:t>, and explain this in</a:t>
            </a:r>
          </a:p>
          <a:p>
            <a:pPr algn="l">
              <a:lnSpc>
                <a:spcPts val="3160"/>
              </a:lnSpc>
            </a:pPr>
            <a:r>
              <a:rPr lang="en-US" sz="2290" u="none" spc="224">
                <a:solidFill>
                  <a:srgbClr val="231F20"/>
                </a:solidFill>
                <a:latin typeface="DM Sans"/>
                <a:ea typeface="DM Sans"/>
                <a:cs typeface="DM Sans"/>
                <a:sym typeface="DM Sans"/>
              </a:rPr>
              <a:t>my response to the request.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DATA CHECK</a:t>
            </a:r>
          </a:p>
        </p:txBody>
      </p:sp>
      <p:sp>
        <p:nvSpPr>
          <p:cNvPr id="5" name="TextBox 5"/>
          <p:cNvSpPr txBox="1"/>
          <p:nvPr/>
        </p:nvSpPr>
        <p:spPr>
          <a:xfrm>
            <a:off x="1028700" y="2386233"/>
            <a:ext cx="16230600" cy="23860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My data is archived in a database, stored in the central data archives of the university. As part of</a:t>
            </a:r>
          </a:p>
          <a:p>
            <a:pPr algn="l">
              <a:lnSpc>
                <a:spcPts val="3160"/>
              </a:lnSpc>
            </a:pPr>
            <a:r>
              <a:rPr lang="en-US" sz="2290" spc="224">
                <a:solidFill>
                  <a:srgbClr val="231F20"/>
                </a:solidFill>
                <a:latin typeface="DM Sans"/>
                <a:ea typeface="DM Sans"/>
                <a:cs typeface="DM Sans"/>
                <a:sym typeface="DM Sans"/>
              </a:rPr>
              <a:t>a routine integrity check by the university, I am </a:t>
            </a:r>
            <a:r>
              <a:rPr lang="en-US" sz="2290" b="1" spc="224">
                <a:solidFill>
                  <a:srgbClr val="231F20"/>
                </a:solidFill>
                <a:latin typeface="DM Sans Bold"/>
                <a:ea typeface="DM Sans Bold"/>
                <a:cs typeface="DM Sans Bold"/>
                <a:sym typeface="DM Sans Bold"/>
              </a:rPr>
              <a:t>requested to provide information on my respondents</a:t>
            </a:r>
            <a:r>
              <a:rPr lang="en-US" sz="2290" spc="224">
                <a:solidFill>
                  <a:srgbClr val="231F20"/>
                </a:solidFill>
                <a:latin typeface="DM Sans"/>
                <a:ea typeface="DM Sans"/>
                <a:cs typeface="DM Sans"/>
                <a:sym typeface="DM Sans"/>
              </a:rPr>
              <a:t> to ensure that these are actual existing people, and that there is no fabricated data.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How do I respond to the request?</a:t>
            </a:r>
          </a:p>
          <a:p>
            <a:pPr algn="l">
              <a:lnSpc>
                <a:spcPts val="3160"/>
              </a:lnSpc>
            </a:pPr>
            <a:endParaRPr lang="en-US" sz="2290" spc="224">
              <a:solidFill>
                <a:srgbClr val="231F20"/>
              </a:solidFill>
              <a:latin typeface="DM Sans"/>
              <a:ea typeface="DM Sans"/>
              <a:cs typeface="DM Sans"/>
              <a:sym typeface="DM Sans"/>
            </a:endParaRPr>
          </a:p>
        </p:txBody>
      </p:sp>
      <p:sp>
        <p:nvSpPr>
          <p:cNvPr id="6" name="TextBox 6"/>
          <p:cNvSpPr txBox="1"/>
          <p:nvPr/>
        </p:nvSpPr>
        <p:spPr>
          <a:xfrm>
            <a:off x="1028695" y="5567632"/>
            <a:ext cx="7800699" cy="118588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The confidentiality of my respondents is</a:t>
            </a:r>
          </a:p>
          <a:p>
            <a:pPr algn="l">
              <a:lnSpc>
                <a:spcPts val="3160"/>
              </a:lnSpc>
            </a:pPr>
            <a:r>
              <a:rPr lang="en-US" sz="2290" u="none" spc="224">
                <a:solidFill>
                  <a:srgbClr val="231F20"/>
                </a:solidFill>
                <a:latin typeface="DM Sans"/>
                <a:ea typeface="DM Sans"/>
                <a:cs typeface="DM Sans"/>
                <a:sym typeface="DM Sans"/>
              </a:rPr>
              <a:t>paramount. </a:t>
            </a:r>
            <a:r>
              <a:rPr lang="en-US" sz="2290" b="1" u="none" spc="224">
                <a:solidFill>
                  <a:srgbClr val="231F20"/>
                </a:solidFill>
                <a:latin typeface="DM Sans Bold"/>
                <a:ea typeface="DM Sans Bold"/>
                <a:cs typeface="DM Sans Bold"/>
                <a:sym typeface="DM Sans Bold"/>
              </a:rPr>
              <a:t>I do not comply</a:t>
            </a:r>
            <a:r>
              <a:rPr lang="en-US" sz="2290" u="none" spc="224">
                <a:solidFill>
                  <a:srgbClr val="231F20"/>
                </a:solidFill>
                <a:latin typeface="DM Sans"/>
                <a:ea typeface="DM Sans"/>
                <a:cs typeface="DM Sans"/>
                <a:sym typeface="DM Sans"/>
              </a:rPr>
              <a:t>, and explain this in</a:t>
            </a:r>
          </a:p>
          <a:p>
            <a:pPr algn="l">
              <a:lnSpc>
                <a:spcPts val="3160"/>
              </a:lnSpc>
            </a:pPr>
            <a:r>
              <a:rPr lang="en-US" sz="2290" u="none" spc="224">
                <a:solidFill>
                  <a:srgbClr val="231F20"/>
                </a:solidFill>
                <a:latin typeface="DM Sans"/>
                <a:ea typeface="DM Sans"/>
                <a:cs typeface="DM Sans"/>
                <a:sym typeface="DM Sans"/>
              </a:rPr>
              <a:t>my response to the request. </a:t>
            </a:r>
          </a:p>
        </p:txBody>
      </p:sp>
      <p:sp>
        <p:nvSpPr>
          <p:cNvPr id="7" name="TextBox 7"/>
          <p:cNvSpPr txBox="1"/>
          <p:nvPr/>
        </p:nvSpPr>
        <p:spPr>
          <a:xfrm>
            <a:off x="1028695" y="7353596"/>
            <a:ext cx="7800699" cy="15859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B</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a:t>
            </a:r>
            <a:r>
              <a:rPr lang="en-US" sz="2290" b="1" u="none" spc="224">
                <a:solidFill>
                  <a:srgbClr val="231F20"/>
                </a:solidFill>
                <a:latin typeface="DM Sans Bold"/>
                <a:ea typeface="DM Sans Bold"/>
                <a:cs typeface="DM Sans Bold"/>
                <a:sym typeface="DM Sans Bold"/>
              </a:rPr>
              <a:t>I provide some access to the identity of my</a:t>
            </a:r>
          </a:p>
          <a:p>
            <a:pPr algn="l">
              <a:lnSpc>
                <a:spcPts val="3160"/>
              </a:lnSpc>
            </a:pPr>
            <a:r>
              <a:rPr lang="en-US" sz="2290" b="1" u="none" spc="224">
                <a:solidFill>
                  <a:srgbClr val="231F20"/>
                </a:solidFill>
                <a:latin typeface="DM Sans Bold"/>
                <a:ea typeface="DM Sans Bold"/>
                <a:cs typeface="DM Sans Bold"/>
                <a:sym typeface="DM Sans Bold"/>
              </a:rPr>
              <a:t>respondents</a:t>
            </a:r>
            <a:r>
              <a:rPr lang="en-US" sz="2290" u="none" spc="224">
                <a:solidFill>
                  <a:srgbClr val="231F20"/>
                </a:solidFill>
                <a:latin typeface="DM Sans"/>
                <a:ea typeface="DM Sans"/>
                <a:cs typeface="DM Sans"/>
                <a:sym typeface="DM Sans"/>
              </a:rPr>
              <a:t>, in such a way that they </a:t>
            </a:r>
            <a:r>
              <a:rPr lang="en-US" sz="2290" b="1" u="none" spc="224">
                <a:solidFill>
                  <a:srgbClr val="231F20"/>
                </a:solidFill>
                <a:latin typeface="DM Sans Bold"/>
                <a:ea typeface="DM Sans Bold"/>
                <a:cs typeface="DM Sans Bold"/>
                <a:sym typeface="DM Sans Bold"/>
              </a:rPr>
              <a:t>cannot</a:t>
            </a:r>
          </a:p>
          <a:p>
            <a:pPr algn="l">
              <a:lnSpc>
                <a:spcPts val="3160"/>
              </a:lnSpc>
            </a:pPr>
            <a:r>
              <a:rPr lang="en-US" sz="2290" b="1" u="none" spc="224">
                <a:solidFill>
                  <a:srgbClr val="231F20"/>
                </a:solidFill>
                <a:latin typeface="DM Sans Bold"/>
                <a:ea typeface="DM Sans Bold"/>
                <a:cs typeface="DM Sans Bold"/>
                <a:sym typeface="DM Sans Bold"/>
              </a:rPr>
              <a:t>be traced back</a:t>
            </a:r>
            <a:r>
              <a:rPr lang="en-US" sz="2290" u="none" spc="224">
                <a:solidFill>
                  <a:srgbClr val="231F20"/>
                </a:solidFill>
                <a:latin typeface="DM Sans"/>
                <a:ea typeface="DM Sans"/>
                <a:cs typeface="DM Sans"/>
                <a:sym typeface="DM Sans"/>
              </a:rPr>
              <a:t> to the observations in the data</a:t>
            </a:r>
          </a:p>
          <a:p>
            <a:pPr algn="l">
              <a:lnSpc>
                <a:spcPts val="3160"/>
              </a:lnSpc>
            </a:pPr>
            <a:r>
              <a:rPr lang="en-US" sz="2290" u="none" spc="224">
                <a:solidFill>
                  <a:srgbClr val="231F20"/>
                </a:solidFill>
                <a:latin typeface="DM Sans"/>
                <a:ea typeface="DM Sans"/>
                <a:cs typeface="DM Sans"/>
                <a:sym typeface="DM Sans"/>
              </a:rPr>
              <a:t>archive.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DATA CHECK</a:t>
            </a:r>
          </a:p>
        </p:txBody>
      </p:sp>
      <p:sp>
        <p:nvSpPr>
          <p:cNvPr id="5" name="TextBox 5"/>
          <p:cNvSpPr txBox="1"/>
          <p:nvPr/>
        </p:nvSpPr>
        <p:spPr>
          <a:xfrm>
            <a:off x="1028700" y="2386233"/>
            <a:ext cx="16230600" cy="23860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My data is archived in a database, stored in the central data archives of the university. As part of</a:t>
            </a:r>
          </a:p>
          <a:p>
            <a:pPr algn="l">
              <a:lnSpc>
                <a:spcPts val="3160"/>
              </a:lnSpc>
            </a:pPr>
            <a:r>
              <a:rPr lang="en-US" sz="2290" spc="224">
                <a:solidFill>
                  <a:srgbClr val="231F20"/>
                </a:solidFill>
                <a:latin typeface="DM Sans"/>
                <a:ea typeface="DM Sans"/>
                <a:cs typeface="DM Sans"/>
                <a:sym typeface="DM Sans"/>
              </a:rPr>
              <a:t>a routine integrity check by the university, I am </a:t>
            </a:r>
            <a:r>
              <a:rPr lang="en-US" sz="2290" b="1" spc="224">
                <a:solidFill>
                  <a:srgbClr val="231F20"/>
                </a:solidFill>
                <a:latin typeface="DM Sans Bold"/>
                <a:ea typeface="DM Sans Bold"/>
                <a:cs typeface="DM Sans Bold"/>
                <a:sym typeface="DM Sans Bold"/>
              </a:rPr>
              <a:t>requested to provide information on my respondents</a:t>
            </a:r>
            <a:r>
              <a:rPr lang="en-US" sz="2290" spc="224">
                <a:solidFill>
                  <a:srgbClr val="231F20"/>
                </a:solidFill>
                <a:latin typeface="DM Sans"/>
                <a:ea typeface="DM Sans"/>
                <a:cs typeface="DM Sans"/>
                <a:sym typeface="DM Sans"/>
              </a:rPr>
              <a:t> to ensure that these are actual existing people, and that there is no fabricated data.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How do I respond to the request?</a:t>
            </a:r>
          </a:p>
          <a:p>
            <a:pPr algn="l">
              <a:lnSpc>
                <a:spcPts val="3160"/>
              </a:lnSpc>
            </a:pPr>
            <a:endParaRPr lang="en-US" sz="2290" spc="224">
              <a:solidFill>
                <a:srgbClr val="231F20"/>
              </a:solidFill>
              <a:latin typeface="DM Sans"/>
              <a:ea typeface="DM Sans"/>
              <a:cs typeface="DM Sans"/>
              <a:sym typeface="DM Sans"/>
            </a:endParaRPr>
          </a:p>
        </p:txBody>
      </p:sp>
      <p:sp>
        <p:nvSpPr>
          <p:cNvPr id="6" name="TextBox 6"/>
          <p:cNvSpPr txBox="1"/>
          <p:nvPr/>
        </p:nvSpPr>
        <p:spPr>
          <a:xfrm>
            <a:off x="1028695" y="5567632"/>
            <a:ext cx="7800699" cy="118588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The confidentiality of my respondents is</a:t>
            </a:r>
          </a:p>
          <a:p>
            <a:pPr algn="l">
              <a:lnSpc>
                <a:spcPts val="3160"/>
              </a:lnSpc>
            </a:pPr>
            <a:r>
              <a:rPr lang="en-US" sz="2290" u="none" spc="224">
                <a:solidFill>
                  <a:srgbClr val="231F20"/>
                </a:solidFill>
                <a:latin typeface="DM Sans"/>
                <a:ea typeface="DM Sans"/>
                <a:cs typeface="DM Sans"/>
                <a:sym typeface="DM Sans"/>
              </a:rPr>
              <a:t>paramount. </a:t>
            </a:r>
            <a:r>
              <a:rPr lang="en-US" sz="2290" b="1" u="none" spc="224">
                <a:solidFill>
                  <a:srgbClr val="231F20"/>
                </a:solidFill>
                <a:latin typeface="DM Sans Bold"/>
                <a:ea typeface="DM Sans Bold"/>
                <a:cs typeface="DM Sans Bold"/>
                <a:sym typeface="DM Sans Bold"/>
              </a:rPr>
              <a:t>I do not comply</a:t>
            </a:r>
            <a:r>
              <a:rPr lang="en-US" sz="2290" u="none" spc="224">
                <a:solidFill>
                  <a:srgbClr val="231F20"/>
                </a:solidFill>
                <a:latin typeface="DM Sans"/>
                <a:ea typeface="DM Sans"/>
                <a:cs typeface="DM Sans"/>
                <a:sym typeface="DM Sans"/>
              </a:rPr>
              <a:t>, and explain this in</a:t>
            </a:r>
          </a:p>
          <a:p>
            <a:pPr algn="l">
              <a:lnSpc>
                <a:spcPts val="3160"/>
              </a:lnSpc>
            </a:pPr>
            <a:r>
              <a:rPr lang="en-US" sz="2290" u="none" spc="224">
                <a:solidFill>
                  <a:srgbClr val="231F20"/>
                </a:solidFill>
                <a:latin typeface="DM Sans"/>
                <a:ea typeface="DM Sans"/>
                <a:cs typeface="DM Sans"/>
                <a:sym typeface="DM Sans"/>
              </a:rPr>
              <a:t>my response to the request. </a:t>
            </a:r>
          </a:p>
        </p:txBody>
      </p:sp>
      <p:sp>
        <p:nvSpPr>
          <p:cNvPr id="7" name="TextBox 7"/>
          <p:cNvSpPr txBox="1"/>
          <p:nvPr/>
        </p:nvSpPr>
        <p:spPr>
          <a:xfrm>
            <a:off x="9458601" y="5567632"/>
            <a:ext cx="7800699" cy="15859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C</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provide </a:t>
            </a:r>
            <a:r>
              <a:rPr lang="en-US" sz="2290" b="1" u="none" spc="224">
                <a:solidFill>
                  <a:srgbClr val="231F20"/>
                </a:solidFill>
                <a:latin typeface="DM Sans Bold"/>
                <a:ea typeface="DM Sans Bold"/>
                <a:cs typeface="DM Sans Bold"/>
                <a:sym typeface="DM Sans Bold"/>
              </a:rPr>
              <a:t>full access</a:t>
            </a:r>
            <a:r>
              <a:rPr lang="en-US" sz="2290" u="none" spc="224">
                <a:solidFill>
                  <a:srgbClr val="231F20"/>
                </a:solidFill>
                <a:latin typeface="DM Sans"/>
                <a:ea typeface="DM Sans"/>
                <a:cs typeface="DM Sans"/>
                <a:sym typeface="DM Sans"/>
              </a:rPr>
              <a:t> to the identity of my</a:t>
            </a:r>
          </a:p>
          <a:p>
            <a:pPr algn="l">
              <a:lnSpc>
                <a:spcPts val="3160"/>
              </a:lnSpc>
            </a:pPr>
            <a:r>
              <a:rPr lang="en-US" sz="2290" u="none" spc="224">
                <a:solidFill>
                  <a:srgbClr val="231F20"/>
                </a:solidFill>
                <a:latin typeface="DM Sans"/>
                <a:ea typeface="DM Sans"/>
                <a:cs typeface="DM Sans"/>
                <a:sym typeface="DM Sans"/>
              </a:rPr>
              <a:t>respondents, but I request a </a:t>
            </a:r>
            <a:r>
              <a:rPr lang="en-US" sz="2290" b="1" u="none" spc="224">
                <a:solidFill>
                  <a:srgbClr val="231F20"/>
                </a:solidFill>
                <a:latin typeface="DM Sans Bold"/>
                <a:ea typeface="DM Sans Bold"/>
                <a:cs typeface="DM Sans Bold"/>
                <a:sym typeface="DM Sans Bold"/>
              </a:rPr>
              <a:t>signed confidentiality agreement</a:t>
            </a:r>
            <a:r>
              <a:rPr lang="en-US" sz="2290" u="none" spc="224">
                <a:solidFill>
                  <a:srgbClr val="231F20"/>
                </a:solidFill>
                <a:latin typeface="DM Sans"/>
                <a:ea typeface="DM Sans"/>
                <a:cs typeface="DM Sans"/>
                <a:sym typeface="DM Sans"/>
              </a:rPr>
              <a:t> of the person making the request.</a:t>
            </a:r>
          </a:p>
        </p:txBody>
      </p:sp>
      <p:sp>
        <p:nvSpPr>
          <p:cNvPr id="8" name="TextBox 8"/>
          <p:cNvSpPr txBox="1"/>
          <p:nvPr/>
        </p:nvSpPr>
        <p:spPr>
          <a:xfrm>
            <a:off x="1028695" y="7353596"/>
            <a:ext cx="7800699" cy="15859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B</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a:t>
            </a:r>
            <a:r>
              <a:rPr lang="en-US" sz="2290" b="1" u="none" spc="224">
                <a:solidFill>
                  <a:srgbClr val="231F20"/>
                </a:solidFill>
                <a:latin typeface="DM Sans Bold"/>
                <a:ea typeface="DM Sans Bold"/>
                <a:cs typeface="DM Sans Bold"/>
                <a:sym typeface="DM Sans Bold"/>
              </a:rPr>
              <a:t>I provide some access to the identity of my</a:t>
            </a:r>
          </a:p>
          <a:p>
            <a:pPr algn="l">
              <a:lnSpc>
                <a:spcPts val="3160"/>
              </a:lnSpc>
            </a:pPr>
            <a:r>
              <a:rPr lang="en-US" sz="2290" b="1" u="none" spc="224">
                <a:solidFill>
                  <a:srgbClr val="231F20"/>
                </a:solidFill>
                <a:latin typeface="DM Sans Bold"/>
                <a:ea typeface="DM Sans Bold"/>
                <a:cs typeface="DM Sans Bold"/>
                <a:sym typeface="DM Sans Bold"/>
              </a:rPr>
              <a:t>respondents</a:t>
            </a:r>
            <a:r>
              <a:rPr lang="en-US" sz="2290" u="none" spc="224">
                <a:solidFill>
                  <a:srgbClr val="231F20"/>
                </a:solidFill>
                <a:latin typeface="DM Sans"/>
                <a:ea typeface="DM Sans"/>
                <a:cs typeface="DM Sans"/>
                <a:sym typeface="DM Sans"/>
              </a:rPr>
              <a:t>, in such a way that they </a:t>
            </a:r>
            <a:r>
              <a:rPr lang="en-US" sz="2290" b="1" u="none" spc="224">
                <a:solidFill>
                  <a:srgbClr val="231F20"/>
                </a:solidFill>
                <a:latin typeface="DM Sans Bold"/>
                <a:ea typeface="DM Sans Bold"/>
                <a:cs typeface="DM Sans Bold"/>
                <a:sym typeface="DM Sans Bold"/>
              </a:rPr>
              <a:t>cannot</a:t>
            </a:r>
          </a:p>
          <a:p>
            <a:pPr algn="l">
              <a:lnSpc>
                <a:spcPts val="3160"/>
              </a:lnSpc>
            </a:pPr>
            <a:r>
              <a:rPr lang="en-US" sz="2290" b="1" u="none" spc="224">
                <a:solidFill>
                  <a:srgbClr val="231F20"/>
                </a:solidFill>
                <a:latin typeface="DM Sans Bold"/>
                <a:ea typeface="DM Sans Bold"/>
                <a:cs typeface="DM Sans Bold"/>
                <a:sym typeface="DM Sans Bold"/>
              </a:rPr>
              <a:t>be traced back</a:t>
            </a:r>
            <a:r>
              <a:rPr lang="en-US" sz="2290" u="none" spc="224">
                <a:solidFill>
                  <a:srgbClr val="231F20"/>
                </a:solidFill>
                <a:latin typeface="DM Sans"/>
                <a:ea typeface="DM Sans"/>
                <a:cs typeface="DM Sans"/>
                <a:sym typeface="DM Sans"/>
              </a:rPr>
              <a:t> to the observations in the data</a:t>
            </a:r>
          </a:p>
          <a:p>
            <a:pPr algn="l">
              <a:lnSpc>
                <a:spcPts val="3160"/>
              </a:lnSpc>
            </a:pPr>
            <a:r>
              <a:rPr lang="en-US" sz="2290" u="none" spc="224">
                <a:solidFill>
                  <a:srgbClr val="231F20"/>
                </a:solidFill>
                <a:latin typeface="DM Sans"/>
                <a:ea typeface="DM Sans"/>
                <a:cs typeface="DM Sans"/>
                <a:sym typeface="DM Sans"/>
              </a:rPr>
              <a:t>archive.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DATA CHECK</a:t>
            </a:r>
          </a:p>
        </p:txBody>
      </p:sp>
      <p:sp>
        <p:nvSpPr>
          <p:cNvPr id="5" name="TextBox 5"/>
          <p:cNvSpPr txBox="1"/>
          <p:nvPr/>
        </p:nvSpPr>
        <p:spPr>
          <a:xfrm>
            <a:off x="1028700" y="2386233"/>
            <a:ext cx="16230600" cy="23860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My data is archived in a database, stored in the central data archives of the university. As part of</a:t>
            </a:r>
          </a:p>
          <a:p>
            <a:pPr algn="l">
              <a:lnSpc>
                <a:spcPts val="3160"/>
              </a:lnSpc>
            </a:pPr>
            <a:r>
              <a:rPr lang="en-US" sz="2290" spc="224">
                <a:solidFill>
                  <a:srgbClr val="231F20"/>
                </a:solidFill>
                <a:latin typeface="DM Sans"/>
                <a:ea typeface="DM Sans"/>
                <a:cs typeface="DM Sans"/>
                <a:sym typeface="DM Sans"/>
              </a:rPr>
              <a:t>a routine integrity check by the university, I am </a:t>
            </a:r>
            <a:r>
              <a:rPr lang="en-US" sz="2290" b="1" spc="224">
                <a:solidFill>
                  <a:srgbClr val="231F20"/>
                </a:solidFill>
                <a:latin typeface="DM Sans Bold"/>
                <a:ea typeface="DM Sans Bold"/>
                <a:cs typeface="DM Sans Bold"/>
                <a:sym typeface="DM Sans Bold"/>
              </a:rPr>
              <a:t>requested to provide information on my respondents</a:t>
            </a:r>
            <a:r>
              <a:rPr lang="en-US" sz="2290" spc="224">
                <a:solidFill>
                  <a:srgbClr val="231F20"/>
                </a:solidFill>
                <a:latin typeface="DM Sans"/>
                <a:ea typeface="DM Sans"/>
                <a:cs typeface="DM Sans"/>
                <a:sym typeface="DM Sans"/>
              </a:rPr>
              <a:t> to ensure that these are actual existing people, and that there is no fabricated data.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i="1" spc="224">
                <a:solidFill>
                  <a:srgbClr val="231F20"/>
                </a:solidFill>
                <a:latin typeface="DM Sans Italics"/>
                <a:ea typeface="DM Sans Italics"/>
                <a:cs typeface="DM Sans Italics"/>
                <a:sym typeface="DM Sans Italics"/>
              </a:rPr>
              <a:t>How do I respond to the request?</a:t>
            </a:r>
          </a:p>
          <a:p>
            <a:pPr algn="l">
              <a:lnSpc>
                <a:spcPts val="3160"/>
              </a:lnSpc>
            </a:pPr>
            <a:endParaRPr lang="en-US" sz="2290" i="1" spc="224">
              <a:solidFill>
                <a:srgbClr val="231F20"/>
              </a:solidFill>
              <a:latin typeface="DM Sans Italics"/>
              <a:ea typeface="DM Sans Italics"/>
              <a:cs typeface="DM Sans Italics"/>
              <a:sym typeface="DM Sans Italics"/>
            </a:endParaRPr>
          </a:p>
        </p:txBody>
      </p:sp>
      <p:sp>
        <p:nvSpPr>
          <p:cNvPr id="6" name="TextBox 6"/>
          <p:cNvSpPr txBox="1"/>
          <p:nvPr/>
        </p:nvSpPr>
        <p:spPr>
          <a:xfrm>
            <a:off x="1028695" y="5567632"/>
            <a:ext cx="7800699" cy="118588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The confidentiality of my respondents is</a:t>
            </a:r>
          </a:p>
          <a:p>
            <a:pPr algn="l">
              <a:lnSpc>
                <a:spcPts val="3160"/>
              </a:lnSpc>
            </a:pPr>
            <a:r>
              <a:rPr lang="en-US" sz="2290" u="none" spc="224">
                <a:solidFill>
                  <a:srgbClr val="231F20"/>
                </a:solidFill>
                <a:latin typeface="DM Sans"/>
                <a:ea typeface="DM Sans"/>
                <a:cs typeface="DM Sans"/>
                <a:sym typeface="DM Sans"/>
              </a:rPr>
              <a:t>paramount. </a:t>
            </a:r>
            <a:r>
              <a:rPr lang="en-US" sz="2290" b="1" u="none" spc="224">
                <a:solidFill>
                  <a:srgbClr val="231F20"/>
                </a:solidFill>
                <a:latin typeface="DM Sans Bold"/>
                <a:ea typeface="DM Sans Bold"/>
                <a:cs typeface="DM Sans Bold"/>
                <a:sym typeface="DM Sans Bold"/>
              </a:rPr>
              <a:t>I do not comply</a:t>
            </a:r>
            <a:r>
              <a:rPr lang="en-US" sz="2290" u="none" spc="224">
                <a:solidFill>
                  <a:srgbClr val="231F20"/>
                </a:solidFill>
                <a:latin typeface="DM Sans"/>
                <a:ea typeface="DM Sans"/>
                <a:cs typeface="DM Sans"/>
                <a:sym typeface="DM Sans"/>
              </a:rPr>
              <a:t>, and explain this in</a:t>
            </a:r>
          </a:p>
          <a:p>
            <a:pPr algn="l">
              <a:lnSpc>
                <a:spcPts val="3160"/>
              </a:lnSpc>
            </a:pPr>
            <a:r>
              <a:rPr lang="en-US" sz="2290" u="none" spc="224">
                <a:solidFill>
                  <a:srgbClr val="231F20"/>
                </a:solidFill>
                <a:latin typeface="DM Sans"/>
                <a:ea typeface="DM Sans"/>
                <a:cs typeface="DM Sans"/>
                <a:sym typeface="DM Sans"/>
              </a:rPr>
              <a:t>my response to the request. </a:t>
            </a:r>
          </a:p>
        </p:txBody>
      </p:sp>
      <p:sp>
        <p:nvSpPr>
          <p:cNvPr id="7" name="TextBox 7"/>
          <p:cNvSpPr txBox="1"/>
          <p:nvPr/>
        </p:nvSpPr>
        <p:spPr>
          <a:xfrm>
            <a:off x="9458601" y="5567632"/>
            <a:ext cx="7800699" cy="15859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C</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provide </a:t>
            </a:r>
            <a:r>
              <a:rPr lang="en-US" sz="2290" b="1" u="none" spc="224">
                <a:solidFill>
                  <a:srgbClr val="231F20"/>
                </a:solidFill>
                <a:latin typeface="DM Sans Bold"/>
                <a:ea typeface="DM Sans Bold"/>
                <a:cs typeface="DM Sans Bold"/>
                <a:sym typeface="DM Sans Bold"/>
              </a:rPr>
              <a:t>full access</a:t>
            </a:r>
            <a:r>
              <a:rPr lang="en-US" sz="2290" u="none" spc="224">
                <a:solidFill>
                  <a:srgbClr val="231F20"/>
                </a:solidFill>
                <a:latin typeface="DM Sans"/>
                <a:ea typeface="DM Sans"/>
                <a:cs typeface="DM Sans"/>
                <a:sym typeface="DM Sans"/>
              </a:rPr>
              <a:t> to the identity of my</a:t>
            </a:r>
          </a:p>
          <a:p>
            <a:pPr algn="l">
              <a:lnSpc>
                <a:spcPts val="3160"/>
              </a:lnSpc>
            </a:pPr>
            <a:r>
              <a:rPr lang="en-US" sz="2290" u="none" spc="224">
                <a:solidFill>
                  <a:srgbClr val="231F20"/>
                </a:solidFill>
                <a:latin typeface="DM Sans"/>
                <a:ea typeface="DM Sans"/>
                <a:cs typeface="DM Sans"/>
                <a:sym typeface="DM Sans"/>
              </a:rPr>
              <a:t>respondents, but I request a </a:t>
            </a:r>
            <a:r>
              <a:rPr lang="en-US" sz="2290" b="1" u="none" spc="224">
                <a:solidFill>
                  <a:srgbClr val="231F20"/>
                </a:solidFill>
                <a:latin typeface="DM Sans Bold"/>
                <a:ea typeface="DM Sans Bold"/>
                <a:cs typeface="DM Sans Bold"/>
                <a:sym typeface="DM Sans Bold"/>
              </a:rPr>
              <a:t>signed confidentiality agreement</a:t>
            </a:r>
            <a:r>
              <a:rPr lang="en-US" sz="2290" u="none" spc="224">
                <a:solidFill>
                  <a:srgbClr val="231F20"/>
                </a:solidFill>
                <a:latin typeface="DM Sans"/>
                <a:ea typeface="DM Sans"/>
                <a:cs typeface="DM Sans"/>
                <a:sym typeface="DM Sans"/>
              </a:rPr>
              <a:t> of the person making the request.</a:t>
            </a:r>
          </a:p>
        </p:txBody>
      </p:sp>
      <p:sp>
        <p:nvSpPr>
          <p:cNvPr id="8" name="TextBox 8"/>
          <p:cNvSpPr txBox="1"/>
          <p:nvPr/>
        </p:nvSpPr>
        <p:spPr>
          <a:xfrm>
            <a:off x="9458601" y="7353596"/>
            <a:ext cx="7800699" cy="118588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D</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provide </a:t>
            </a:r>
            <a:r>
              <a:rPr lang="en-US" sz="2290" b="1" u="none" spc="224">
                <a:solidFill>
                  <a:srgbClr val="231F20"/>
                </a:solidFill>
                <a:latin typeface="DM Sans Bold"/>
                <a:ea typeface="DM Sans Bold"/>
                <a:cs typeface="DM Sans Bold"/>
                <a:sym typeface="DM Sans Bold"/>
              </a:rPr>
              <a:t>full access</a:t>
            </a:r>
            <a:r>
              <a:rPr lang="en-US" sz="2290" u="none" spc="224">
                <a:solidFill>
                  <a:srgbClr val="231F20"/>
                </a:solidFill>
                <a:latin typeface="DM Sans"/>
                <a:ea typeface="DM Sans"/>
                <a:cs typeface="DM Sans"/>
                <a:sym typeface="DM Sans"/>
              </a:rPr>
              <a:t> to the identity of my</a:t>
            </a:r>
          </a:p>
          <a:p>
            <a:pPr algn="l">
              <a:lnSpc>
                <a:spcPts val="3160"/>
              </a:lnSpc>
            </a:pPr>
            <a:r>
              <a:rPr lang="en-US" sz="2290" u="none" spc="224">
                <a:solidFill>
                  <a:srgbClr val="231F20"/>
                </a:solidFill>
                <a:latin typeface="DM Sans"/>
                <a:ea typeface="DM Sans"/>
                <a:cs typeface="DM Sans"/>
                <a:sym typeface="DM Sans"/>
              </a:rPr>
              <a:t>respondents. Showing data collection integrity</a:t>
            </a:r>
          </a:p>
          <a:p>
            <a:pPr algn="l">
              <a:lnSpc>
                <a:spcPts val="3160"/>
              </a:lnSpc>
            </a:pPr>
            <a:r>
              <a:rPr lang="en-US" sz="2290" u="none" spc="224">
                <a:solidFill>
                  <a:srgbClr val="231F20"/>
                </a:solidFill>
                <a:latin typeface="DM Sans"/>
                <a:ea typeface="DM Sans"/>
                <a:cs typeface="DM Sans"/>
                <a:sym typeface="DM Sans"/>
              </a:rPr>
              <a:t>supersedes respondents’ confidentiality.</a:t>
            </a:r>
          </a:p>
        </p:txBody>
      </p:sp>
      <p:sp>
        <p:nvSpPr>
          <p:cNvPr id="9" name="TextBox 9"/>
          <p:cNvSpPr txBox="1"/>
          <p:nvPr/>
        </p:nvSpPr>
        <p:spPr>
          <a:xfrm>
            <a:off x="1028695" y="7353596"/>
            <a:ext cx="7800699" cy="15859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B</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a:t>
            </a:r>
            <a:r>
              <a:rPr lang="en-US" sz="2290" b="1" u="none" spc="224">
                <a:solidFill>
                  <a:srgbClr val="231F20"/>
                </a:solidFill>
                <a:latin typeface="DM Sans Bold"/>
                <a:ea typeface="DM Sans Bold"/>
                <a:cs typeface="DM Sans Bold"/>
                <a:sym typeface="DM Sans Bold"/>
              </a:rPr>
              <a:t>I provide some access to the identity of my</a:t>
            </a:r>
          </a:p>
          <a:p>
            <a:pPr algn="l">
              <a:lnSpc>
                <a:spcPts val="3160"/>
              </a:lnSpc>
            </a:pPr>
            <a:r>
              <a:rPr lang="en-US" sz="2290" b="1" u="none" spc="224">
                <a:solidFill>
                  <a:srgbClr val="231F20"/>
                </a:solidFill>
                <a:latin typeface="DM Sans Bold"/>
                <a:ea typeface="DM Sans Bold"/>
                <a:cs typeface="DM Sans Bold"/>
                <a:sym typeface="DM Sans Bold"/>
              </a:rPr>
              <a:t>respondents</a:t>
            </a:r>
            <a:r>
              <a:rPr lang="en-US" sz="2290" u="none" spc="224">
                <a:solidFill>
                  <a:srgbClr val="231F20"/>
                </a:solidFill>
                <a:latin typeface="DM Sans"/>
                <a:ea typeface="DM Sans"/>
                <a:cs typeface="DM Sans"/>
                <a:sym typeface="DM Sans"/>
              </a:rPr>
              <a:t>, in such a way that they </a:t>
            </a:r>
            <a:r>
              <a:rPr lang="en-US" sz="2290" b="1" u="none" spc="224">
                <a:solidFill>
                  <a:srgbClr val="231F20"/>
                </a:solidFill>
                <a:latin typeface="DM Sans Bold"/>
                <a:ea typeface="DM Sans Bold"/>
                <a:cs typeface="DM Sans Bold"/>
                <a:sym typeface="DM Sans Bold"/>
              </a:rPr>
              <a:t>cannot</a:t>
            </a:r>
          </a:p>
          <a:p>
            <a:pPr algn="l">
              <a:lnSpc>
                <a:spcPts val="3160"/>
              </a:lnSpc>
            </a:pPr>
            <a:r>
              <a:rPr lang="en-US" sz="2290" b="1" u="none" spc="224">
                <a:solidFill>
                  <a:srgbClr val="231F20"/>
                </a:solidFill>
                <a:latin typeface="DM Sans Bold"/>
                <a:ea typeface="DM Sans Bold"/>
                <a:cs typeface="DM Sans Bold"/>
                <a:sym typeface="DM Sans Bold"/>
              </a:rPr>
              <a:t>be traced back</a:t>
            </a:r>
            <a:r>
              <a:rPr lang="en-US" sz="2290" u="none" spc="224">
                <a:solidFill>
                  <a:srgbClr val="231F20"/>
                </a:solidFill>
                <a:latin typeface="DM Sans"/>
                <a:ea typeface="DM Sans"/>
                <a:cs typeface="DM Sans"/>
                <a:sym typeface="DM Sans"/>
              </a:rPr>
              <a:t> to the observations in the data</a:t>
            </a:r>
          </a:p>
          <a:p>
            <a:pPr algn="l">
              <a:lnSpc>
                <a:spcPts val="3160"/>
              </a:lnSpc>
            </a:pPr>
            <a:r>
              <a:rPr lang="en-US" sz="2290" u="none" spc="224">
                <a:solidFill>
                  <a:srgbClr val="231F20"/>
                </a:solidFill>
                <a:latin typeface="DM Sans"/>
                <a:ea typeface="DM Sans"/>
                <a:cs typeface="DM Sans"/>
                <a:sym typeface="DM Sans"/>
              </a:rPr>
              <a:t>archive.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OUTLIERS</a:t>
            </a:r>
          </a:p>
        </p:txBody>
      </p:sp>
      <p:sp>
        <p:nvSpPr>
          <p:cNvPr id="4" name="TextBox 4"/>
          <p:cNvSpPr txBox="1"/>
          <p:nvPr/>
        </p:nvSpPr>
        <p:spPr>
          <a:xfrm>
            <a:off x="1028700" y="2386233"/>
            <a:ext cx="16230600" cy="15859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When screening my data, I find that there is one extreme observation.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a:p>
            <a:pPr algn="l">
              <a:lnSpc>
                <a:spcPts val="3160"/>
              </a:lnSpc>
            </a:pPr>
            <a:endParaRPr lang="en-US" sz="2290" spc="224">
              <a:solidFill>
                <a:srgbClr val="231F20"/>
              </a:solidFill>
              <a:latin typeface="DM Sans"/>
              <a:ea typeface="DM Sans"/>
              <a:cs typeface="DM Sans"/>
              <a:sym typeface="D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OUTLIERS</a:t>
            </a:r>
          </a:p>
        </p:txBody>
      </p:sp>
      <p:sp>
        <p:nvSpPr>
          <p:cNvPr id="4" name="TextBox 4"/>
          <p:cNvSpPr txBox="1"/>
          <p:nvPr/>
        </p:nvSpPr>
        <p:spPr>
          <a:xfrm>
            <a:off x="1028700" y="2386233"/>
            <a:ext cx="16230600" cy="15859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When screening my data, I find that there is one extreme observation.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a:p>
            <a:pPr algn="l">
              <a:lnSpc>
                <a:spcPts val="3160"/>
              </a:lnSpc>
            </a:pPr>
            <a:endParaRPr lang="en-US" sz="2290" spc="224">
              <a:solidFill>
                <a:srgbClr val="231F20"/>
              </a:solidFill>
              <a:latin typeface="DM Sans"/>
              <a:ea typeface="DM Sans"/>
              <a:cs typeface="DM Sans"/>
              <a:sym typeface="DM Sans"/>
            </a:endParaRPr>
          </a:p>
        </p:txBody>
      </p:sp>
      <p:sp>
        <p:nvSpPr>
          <p:cNvPr id="5" name="TextBox 5"/>
          <p:cNvSpPr txBox="1"/>
          <p:nvPr/>
        </p:nvSpPr>
        <p:spPr>
          <a:xfrm>
            <a:off x="1028695" y="4648058"/>
            <a:ext cx="7800699" cy="78583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a:t>
            </a:r>
            <a:r>
              <a:rPr lang="en-US" sz="2290" b="1" u="none" spc="224">
                <a:solidFill>
                  <a:srgbClr val="231F20"/>
                </a:solidFill>
                <a:latin typeface="DM Sans Bold"/>
                <a:ea typeface="DM Sans Bold"/>
                <a:cs typeface="DM Sans Bold"/>
                <a:sym typeface="DM Sans Bold"/>
              </a:rPr>
              <a:t>Nothing</a:t>
            </a:r>
            <a:r>
              <a:rPr lang="en-US" sz="2290" u="none" spc="224">
                <a:solidFill>
                  <a:srgbClr val="231F20"/>
                </a:solidFill>
                <a:latin typeface="DM Sans"/>
                <a:ea typeface="DM Sans"/>
                <a:cs typeface="DM Sans"/>
                <a:sym typeface="DM Sans"/>
              </a:rPr>
              <a:t>, it is part of my theoretical sample for a reason.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028700" y="4172590"/>
            <a:ext cx="16242893" cy="970910"/>
          </a:xfrm>
          <a:prstGeom prst="rect">
            <a:avLst/>
          </a:prstGeom>
        </p:spPr>
        <p:txBody>
          <a:bodyPr lIns="0" tIns="0" rIns="0" bIns="0" rtlCol="0" anchor="t">
            <a:spAutoFit/>
          </a:bodyPr>
          <a:lstStyle/>
          <a:p>
            <a:pPr algn="ctr">
              <a:lnSpc>
                <a:spcPts val="7865"/>
              </a:lnSpc>
            </a:pPr>
            <a:r>
              <a:rPr lang="en-US" sz="6050" spc="30">
                <a:solidFill>
                  <a:srgbClr val="2B2C30"/>
                </a:solidFill>
                <a:latin typeface="Playfair Display"/>
                <a:ea typeface="Playfair Display"/>
                <a:cs typeface="Playfair Display"/>
                <a:sym typeface="Playfair Display"/>
              </a:rPr>
              <a:t>Why is ethics important? </a:t>
            </a:r>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OUTLIERS</a:t>
            </a:r>
          </a:p>
        </p:txBody>
      </p:sp>
      <p:sp>
        <p:nvSpPr>
          <p:cNvPr id="4" name="TextBox 4"/>
          <p:cNvSpPr txBox="1"/>
          <p:nvPr/>
        </p:nvSpPr>
        <p:spPr>
          <a:xfrm>
            <a:off x="1028700" y="2386233"/>
            <a:ext cx="16230600" cy="15859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When screening my data, I find that there is one extreme observation.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a:p>
            <a:pPr algn="l">
              <a:lnSpc>
                <a:spcPts val="3160"/>
              </a:lnSpc>
            </a:pPr>
            <a:endParaRPr lang="en-US" sz="2290" spc="224">
              <a:solidFill>
                <a:srgbClr val="231F20"/>
              </a:solidFill>
              <a:latin typeface="DM Sans"/>
              <a:ea typeface="DM Sans"/>
              <a:cs typeface="DM Sans"/>
              <a:sym typeface="DM Sans"/>
            </a:endParaRPr>
          </a:p>
        </p:txBody>
      </p:sp>
      <p:sp>
        <p:nvSpPr>
          <p:cNvPr id="5" name="TextBox 5"/>
          <p:cNvSpPr txBox="1"/>
          <p:nvPr/>
        </p:nvSpPr>
        <p:spPr>
          <a:xfrm>
            <a:off x="1028695" y="4648058"/>
            <a:ext cx="7800699" cy="78583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a:t>
            </a:r>
            <a:r>
              <a:rPr lang="en-US" sz="2290" b="1" u="none" spc="224">
                <a:solidFill>
                  <a:srgbClr val="231F20"/>
                </a:solidFill>
                <a:latin typeface="DM Sans Bold"/>
                <a:ea typeface="DM Sans Bold"/>
                <a:cs typeface="DM Sans Bold"/>
                <a:sym typeface="DM Sans Bold"/>
              </a:rPr>
              <a:t>Nothing</a:t>
            </a:r>
            <a:r>
              <a:rPr lang="en-US" sz="2290" u="none" spc="224">
                <a:solidFill>
                  <a:srgbClr val="231F20"/>
                </a:solidFill>
                <a:latin typeface="DM Sans"/>
                <a:ea typeface="DM Sans"/>
                <a:cs typeface="DM Sans"/>
                <a:sym typeface="DM Sans"/>
              </a:rPr>
              <a:t>, it is part of my theoretical sample for a reason.</a:t>
            </a:r>
          </a:p>
        </p:txBody>
      </p:sp>
      <p:sp>
        <p:nvSpPr>
          <p:cNvPr id="6" name="TextBox 6"/>
          <p:cNvSpPr txBox="1"/>
          <p:nvPr/>
        </p:nvSpPr>
        <p:spPr>
          <a:xfrm>
            <a:off x="1028695" y="5867544"/>
            <a:ext cx="7800699" cy="31861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B</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look for information on the observation, trying to find qualitative reasons for the deviance. If there is a good explanation for its position, it must be a niche observation. Since it is a part of my theoretical sample, I leave it in. However, if there is no explanation for its position, I leave it out as it is there either due to measurement error or response bias.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OUTLIERS</a:t>
            </a:r>
          </a:p>
        </p:txBody>
      </p:sp>
      <p:sp>
        <p:nvSpPr>
          <p:cNvPr id="4" name="TextBox 4"/>
          <p:cNvSpPr txBox="1"/>
          <p:nvPr/>
        </p:nvSpPr>
        <p:spPr>
          <a:xfrm>
            <a:off x="1028700" y="2386233"/>
            <a:ext cx="16230600" cy="15859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When screening my data, I find that there is one extreme observation.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a:p>
            <a:pPr algn="l">
              <a:lnSpc>
                <a:spcPts val="3160"/>
              </a:lnSpc>
            </a:pPr>
            <a:endParaRPr lang="en-US" sz="2290" spc="224">
              <a:solidFill>
                <a:srgbClr val="231F20"/>
              </a:solidFill>
              <a:latin typeface="DM Sans"/>
              <a:ea typeface="DM Sans"/>
              <a:cs typeface="DM Sans"/>
              <a:sym typeface="DM Sans"/>
            </a:endParaRPr>
          </a:p>
        </p:txBody>
      </p:sp>
      <p:sp>
        <p:nvSpPr>
          <p:cNvPr id="5" name="TextBox 5"/>
          <p:cNvSpPr txBox="1"/>
          <p:nvPr/>
        </p:nvSpPr>
        <p:spPr>
          <a:xfrm>
            <a:off x="1028695" y="4648058"/>
            <a:ext cx="7800699" cy="78583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a:t>
            </a:r>
            <a:r>
              <a:rPr lang="en-US" sz="2290" b="1" u="none" spc="224">
                <a:solidFill>
                  <a:srgbClr val="231F20"/>
                </a:solidFill>
                <a:latin typeface="DM Sans Bold"/>
                <a:ea typeface="DM Sans Bold"/>
                <a:cs typeface="DM Sans Bold"/>
                <a:sym typeface="DM Sans Bold"/>
              </a:rPr>
              <a:t>Nothing</a:t>
            </a:r>
            <a:r>
              <a:rPr lang="en-US" sz="2290" u="none" spc="224">
                <a:solidFill>
                  <a:srgbClr val="231F20"/>
                </a:solidFill>
                <a:latin typeface="DM Sans"/>
                <a:ea typeface="DM Sans"/>
                <a:cs typeface="DM Sans"/>
                <a:sym typeface="DM Sans"/>
              </a:rPr>
              <a:t>, it is part of my theoretical sample for a reason.</a:t>
            </a:r>
          </a:p>
        </p:txBody>
      </p:sp>
      <p:sp>
        <p:nvSpPr>
          <p:cNvPr id="6" name="TextBox 6"/>
          <p:cNvSpPr txBox="1"/>
          <p:nvPr/>
        </p:nvSpPr>
        <p:spPr>
          <a:xfrm>
            <a:off x="9458590" y="4648058"/>
            <a:ext cx="7800699" cy="358618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C</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look for information on the observation, trying to find qualitative reasons for the deviance. If there is a good explanation for its position, it must be a niche observation. Despite my theoretical sampling, there is no place for such anomalous observations, so </a:t>
            </a:r>
            <a:r>
              <a:rPr lang="en-US" sz="2290" b="1" u="none" spc="224">
                <a:solidFill>
                  <a:srgbClr val="231F20"/>
                </a:solidFill>
                <a:latin typeface="DM Sans Bold"/>
                <a:ea typeface="DM Sans Bold"/>
                <a:cs typeface="DM Sans Bold"/>
                <a:sym typeface="DM Sans Bold"/>
              </a:rPr>
              <a:t>I leave it out</a:t>
            </a:r>
            <a:r>
              <a:rPr lang="en-US" sz="2290" u="none" spc="224">
                <a:solidFill>
                  <a:srgbClr val="231F20"/>
                </a:solidFill>
                <a:latin typeface="DM Sans"/>
                <a:ea typeface="DM Sans"/>
                <a:cs typeface="DM Sans"/>
                <a:sym typeface="DM Sans"/>
              </a:rPr>
              <a:t>. If there is no explanation for its position, </a:t>
            </a:r>
            <a:r>
              <a:rPr lang="en-US" sz="2290" b="1" u="none" spc="224">
                <a:solidFill>
                  <a:srgbClr val="231F20"/>
                </a:solidFill>
                <a:latin typeface="DM Sans Bold"/>
                <a:ea typeface="DM Sans Bold"/>
                <a:cs typeface="DM Sans Bold"/>
                <a:sym typeface="DM Sans Bold"/>
              </a:rPr>
              <a:t>I leave it in to avoid potential sampling bias.</a:t>
            </a:r>
          </a:p>
        </p:txBody>
      </p:sp>
      <p:sp>
        <p:nvSpPr>
          <p:cNvPr id="7" name="TextBox 7"/>
          <p:cNvSpPr txBox="1"/>
          <p:nvPr/>
        </p:nvSpPr>
        <p:spPr>
          <a:xfrm>
            <a:off x="1028695" y="5867544"/>
            <a:ext cx="7800699" cy="3186139"/>
          </a:xfrm>
          <a:prstGeom prst="rect">
            <a:avLst/>
          </a:prstGeom>
        </p:spPr>
        <p:txBody>
          <a:bodyPr lIns="0" tIns="0" rIns="0" bIns="0" rtlCol="0" anchor="t">
            <a:spAutoFit/>
          </a:bodyPr>
          <a:lstStyle/>
          <a:p>
            <a:pPr algn="l">
              <a:lnSpc>
                <a:spcPts val="3160"/>
              </a:lnSpc>
            </a:pPr>
            <a:r>
              <a:rPr lang="en-US" sz="2290" b="1" spc="224" dirty="0">
                <a:solidFill>
                  <a:srgbClr val="231F20"/>
                </a:solidFill>
                <a:latin typeface="DM Sans Bold"/>
                <a:ea typeface="DM Sans Bold"/>
                <a:cs typeface="DM Sans Bold"/>
                <a:sym typeface="DM Sans Bold"/>
              </a:rPr>
              <a:t>B</a:t>
            </a:r>
            <a:r>
              <a:rPr lang="en-US" sz="2290" b="1" u="none" spc="224" dirty="0">
                <a:solidFill>
                  <a:srgbClr val="231F20"/>
                </a:solidFill>
                <a:latin typeface="DM Sans Bold"/>
                <a:ea typeface="DM Sans Bold"/>
                <a:cs typeface="DM Sans Bold"/>
                <a:sym typeface="DM Sans Bold"/>
              </a:rPr>
              <a:t>)</a:t>
            </a:r>
            <a:r>
              <a:rPr lang="en-US" sz="2290" u="none" spc="224" dirty="0">
                <a:solidFill>
                  <a:srgbClr val="231F20"/>
                </a:solidFill>
                <a:latin typeface="DM Sans"/>
                <a:ea typeface="DM Sans"/>
                <a:cs typeface="DM Sans"/>
                <a:sym typeface="DM Sans"/>
              </a:rPr>
              <a:t> I look for information on the observation, trying to find qualitative reasons for the deviance. If there is a good explanation for its position, it must be a niche observation. Since it is a part of my theoretical sample, I leave it in. However, if there is no explanation for its position, I leave it out as it is there either due to measurement error or response bias.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OUTLIERS</a:t>
            </a:r>
          </a:p>
        </p:txBody>
      </p:sp>
      <p:sp>
        <p:nvSpPr>
          <p:cNvPr id="4" name="TextBox 4"/>
          <p:cNvSpPr txBox="1"/>
          <p:nvPr/>
        </p:nvSpPr>
        <p:spPr>
          <a:xfrm>
            <a:off x="1028700" y="2386233"/>
            <a:ext cx="16230600" cy="15859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When screening my data, I find that there is one extreme observation.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a:p>
            <a:pPr algn="l">
              <a:lnSpc>
                <a:spcPts val="3160"/>
              </a:lnSpc>
            </a:pPr>
            <a:endParaRPr lang="en-US" sz="2290" spc="224">
              <a:solidFill>
                <a:srgbClr val="231F20"/>
              </a:solidFill>
              <a:latin typeface="DM Sans"/>
              <a:ea typeface="DM Sans"/>
              <a:cs typeface="DM Sans"/>
              <a:sym typeface="DM Sans"/>
            </a:endParaRPr>
          </a:p>
        </p:txBody>
      </p:sp>
      <p:sp>
        <p:nvSpPr>
          <p:cNvPr id="5" name="TextBox 5"/>
          <p:cNvSpPr txBox="1"/>
          <p:nvPr/>
        </p:nvSpPr>
        <p:spPr>
          <a:xfrm>
            <a:off x="1028695" y="4648058"/>
            <a:ext cx="7800699" cy="78583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a:t>
            </a:r>
            <a:r>
              <a:rPr lang="en-US" sz="2290" b="1" u="none" spc="224">
                <a:solidFill>
                  <a:srgbClr val="231F20"/>
                </a:solidFill>
                <a:latin typeface="DM Sans Bold"/>
                <a:ea typeface="DM Sans Bold"/>
                <a:cs typeface="DM Sans Bold"/>
                <a:sym typeface="DM Sans Bold"/>
              </a:rPr>
              <a:t>Nothing</a:t>
            </a:r>
            <a:r>
              <a:rPr lang="en-US" sz="2290" u="none" spc="224">
                <a:solidFill>
                  <a:srgbClr val="231F20"/>
                </a:solidFill>
                <a:latin typeface="DM Sans"/>
                <a:ea typeface="DM Sans"/>
                <a:cs typeface="DM Sans"/>
                <a:sym typeface="DM Sans"/>
              </a:rPr>
              <a:t>, it is part of my theoretical sample for a reason.</a:t>
            </a:r>
          </a:p>
        </p:txBody>
      </p:sp>
      <p:sp>
        <p:nvSpPr>
          <p:cNvPr id="6" name="TextBox 6"/>
          <p:cNvSpPr txBox="1"/>
          <p:nvPr/>
        </p:nvSpPr>
        <p:spPr>
          <a:xfrm>
            <a:off x="9458590" y="4648058"/>
            <a:ext cx="7800699" cy="358618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C</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look for information on the observation, trying to find qualitative reasons for the deviance. If there is a good explanation for its position, it must be a niche observation. Despite my theoretical sampling, there is no place for such anomalous observations, so </a:t>
            </a:r>
            <a:r>
              <a:rPr lang="en-US" sz="2290" b="1" u="none" spc="224">
                <a:solidFill>
                  <a:srgbClr val="231F20"/>
                </a:solidFill>
                <a:latin typeface="DM Sans Bold"/>
                <a:ea typeface="DM Sans Bold"/>
                <a:cs typeface="DM Sans Bold"/>
                <a:sym typeface="DM Sans Bold"/>
              </a:rPr>
              <a:t>I leave it out</a:t>
            </a:r>
            <a:r>
              <a:rPr lang="en-US" sz="2290" u="none" spc="224">
                <a:solidFill>
                  <a:srgbClr val="231F20"/>
                </a:solidFill>
                <a:latin typeface="DM Sans"/>
                <a:ea typeface="DM Sans"/>
                <a:cs typeface="DM Sans"/>
                <a:sym typeface="DM Sans"/>
              </a:rPr>
              <a:t>. If there is no explanation for its position, </a:t>
            </a:r>
            <a:r>
              <a:rPr lang="en-US" sz="2290" b="1" u="none" spc="224">
                <a:solidFill>
                  <a:srgbClr val="231F20"/>
                </a:solidFill>
                <a:latin typeface="DM Sans Bold"/>
                <a:ea typeface="DM Sans Bold"/>
                <a:cs typeface="DM Sans Bold"/>
                <a:sym typeface="DM Sans Bold"/>
              </a:rPr>
              <a:t>I leave it in to avoid potential sampling bias.</a:t>
            </a:r>
          </a:p>
        </p:txBody>
      </p:sp>
      <p:sp>
        <p:nvSpPr>
          <p:cNvPr id="7" name="TextBox 7"/>
          <p:cNvSpPr txBox="1"/>
          <p:nvPr/>
        </p:nvSpPr>
        <p:spPr>
          <a:xfrm>
            <a:off x="9458601" y="8491422"/>
            <a:ext cx="7800699" cy="7858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D</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let a colleague review the data and </a:t>
            </a:r>
            <a:r>
              <a:rPr lang="en-US" sz="2290" b="1" u="none" spc="224">
                <a:solidFill>
                  <a:srgbClr val="231F20"/>
                </a:solidFill>
                <a:latin typeface="DM Sans Bold"/>
                <a:ea typeface="DM Sans Bold"/>
                <a:cs typeface="DM Sans Bold"/>
                <a:sym typeface="DM Sans Bold"/>
              </a:rPr>
              <a:t>follow her advice</a:t>
            </a:r>
            <a:r>
              <a:rPr lang="en-US" sz="2290" u="none" spc="224">
                <a:solidFill>
                  <a:srgbClr val="231F20"/>
                </a:solidFill>
                <a:latin typeface="DM Sans"/>
                <a:ea typeface="DM Sans"/>
                <a:cs typeface="DM Sans"/>
                <a:sym typeface="DM Sans"/>
              </a:rPr>
              <a:t> whatever it is.</a:t>
            </a:r>
          </a:p>
        </p:txBody>
      </p:sp>
      <p:sp>
        <p:nvSpPr>
          <p:cNvPr id="8" name="TextBox 8"/>
          <p:cNvSpPr txBox="1"/>
          <p:nvPr/>
        </p:nvSpPr>
        <p:spPr>
          <a:xfrm>
            <a:off x="1028695" y="5867544"/>
            <a:ext cx="7800699" cy="31861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B</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look for information on the observation, trying to find qualitative reasons for the deviance. If there is a good explanation for its position, it must be a niche observation. Since it is a part of my theoretical sample, I leave it in. However, if there is no explanation for its position, I leave it out as it is there either due to measurement error or response bias.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BENEFICIAL RESEARCH</a:t>
            </a:r>
          </a:p>
        </p:txBody>
      </p:sp>
      <p:sp>
        <p:nvSpPr>
          <p:cNvPr id="4" name="TextBox 4"/>
          <p:cNvSpPr txBox="1"/>
          <p:nvPr/>
        </p:nvSpPr>
        <p:spPr>
          <a:xfrm>
            <a:off x="1028700" y="2386233"/>
            <a:ext cx="16230600" cy="31861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For my medical research I have to include at least 20 patients as participants. I have found very few participants so far. This is endangering the deadline we have agreed upon with our external sponsor. They might reconsider their support for our research project. We are not aware of any side-effects and are looking at the possible benefits. In my experience I know that if I emphasize the potential benefits and stress that there are no side-effects, more people will be willing to participate.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BENEFICIAL RESEARCH</a:t>
            </a:r>
          </a:p>
        </p:txBody>
      </p:sp>
      <p:sp>
        <p:nvSpPr>
          <p:cNvPr id="4" name="TextBox 4"/>
          <p:cNvSpPr txBox="1"/>
          <p:nvPr/>
        </p:nvSpPr>
        <p:spPr>
          <a:xfrm>
            <a:off x="1028700" y="2386233"/>
            <a:ext cx="16230600" cy="31861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For my medical research I have to include at least 20 patients as participants. I have found very few participants so far. This is endangering the deadline we have agreed upon with our external sponsor. They might reconsider their support for our research project. We are not aware of any side-effects and are looking at the possible benefits. In my experience I know that if I emphasize the potential benefits and stress that there are no side-effects, more people will be willing to participate.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p:txBody>
      </p:sp>
      <p:sp>
        <p:nvSpPr>
          <p:cNvPr id="5" name="TextBox 5"/>
          <p:cNvSpPr txBox="1"/>
          <p:nvPr/>
        </p:nvSpPr>
        <p:spPr>
          <a:xfrm>
            <a:off x="1028695" y="6267375"/>
            <a:ext cx="7800699" cy="78583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I emphasize the benefits to participants,</a:t>
            </a:r>
          </a:p>
          <a:p>
            <a:pPr algn="l">
              <a:lnSpc>
                <a:spcPts val="3160"/>
              </a:lnSpc>
            </a:pPr>
            <a:r>
              <a:rPr lang="en-US" sz="2290" u="none" spc="224">
                <a:solidFill>
                  <a:srgbClr val="231F20"/>
                </a:solidFill>
                <a:latin typeface="DM Sans"/>
                <a:ea typeface="DM Sans"/>
                <a:cs typeface="DM Sans"/>
                <a:sym typeface="DM Sans"/>
              </a:rPr>
              <a:t>without mentioning side-effects.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BENEFICIAL RESEARCH</a:t>
            </a:r>
          </a:p>
        </p:txBody>
      </p:sp>
      <p:sp>
        <p:nvSpPr>
          <p:cNvPr id="4" name="TextBox 4"/>
          <p:cNvSpPr txBox="1"/>
          <p:nvPr/>
        </p:nvSpPr>
        <p:spPr>
          <a:xfrm>
            <a:off x="1028700" y="2386233"/>
            <a:ext cx="16230600" cy="31861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For my medical research I have to include at least 20 patients as participants. I have found very few participants so far. This is endangering the deadline we have agreed upon with our external sponsor. They might reconsider their support for our research project. We are not aware of any side-effects and are looking at the possible benefits. In my experience I know that if I emphasize the potential benefits and stress that there are no side-effects, more people will be willing to participate.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p:txBody>
      </p:sp>
      <p:sp>
        <p:nvSpPr>
          <p:cNvPr id="5" name="TextBox 5"/>
          <p:cNvSpPr txBox="1"/>
          <p:nvPr/>
        </p:nvSpPr>
        <p:spPr>
          <a:xfrm>
            <a:off x="1028695" y="6267375"/>
            <a:ext cx="7800699" cy="78583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I emphasize the benefits to participants,</a:t>
            </a:r>
          </a:p>
          <a:p>
            <a:pPr algn="l">
              <a:lnSpc>
                <a:spcPts val="3160"/>
              </a:lnSpc>
            </a:pPr>
            <a:r>
              <a:rPr lang="en-US" sz="2290" u="none" spc="224">
                <a:solidFill>
                  <a:srgbClr val="231F20"/>
                </a:solidFill>
                <a:latin typeface="DM Sans"/>
                <a:ea typeface="DM Sans"/>
                <a:cs typeface="DM Sans"/>
                <a:sym typeface="DM Sans"/>
              </a:rPr>
              <a:t>without mentioning side-effects.</a:t>
            </a:r>
          </a:p>
        </p:txBody>
      </p:sp>
      <p:sp>
        <p:nvSpPr>
          <p:cNvPr id="6" name="TextBox 6"/>
          <p:cNvSpPr txBox="1"/>
          <p:nvPr/>
        </p:nvSpPr>
        <p:spPr>
          <a:xfrm>
            <a:off x="1028695" y="7743683"/>
            <a:ext cx="7800699" cy="7858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B</a:t>
            </a:r>
            <a:r>
              <a:rPr lang="en-US" sz="2290" b="1" u="none" spc="224">
                <a:solidFill>
                  <a:srgbClr val="231F20"/>
                </a:solidFill>
                <a:latin typeface="DM Sans Bold"/>
                <a:ea typeface="DM Sans Bold"/>
                <a:cs typeface="DM Sans Bold"/>
                <a:sym typeface="DM Sans Bold"/>
              </a:rPr>
              <a:t>) </a:t>
            </a:r>
            <a:r>
              <a:rPr lang="en-US" sz="2290" u="none" spc="224">
                <a:solidFill>
                  <a:srgbClr val="231F20"/>
                </a:solidFill>
                <a:latin typeface="DM Sans"/>
                <a:ea typeface="DM Sans"/>
                <a:cs typeface="DM Sans"/>
                <a:sym typeface="DM Sans"/>
              </a:rPr>
              <a:t>I only mention to participants that they need not worry about side-effects.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BENEFICIAL RESEARCH</a:t>
            </a:r>
          </a:p>
        </p:txBody>
      </p:sp>
      <p:sp>
        <p:nvSpPr>
          <p:cNvPr id="4" name="TextBox 4"/>
          <p:cNvSpPr txBox="1"/>
          <p:nvPr/>
        </p:nvSpPr>
        <p:spPr>
          <a:xfrm>
            <a:off x="1028700" y="2386233"/>
            <a:ext cx="16230600" cy="31861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For my medical research I have to include at least 20 patients as participants. I have found very few participants so far. This is endangering the deadline we have agreed upon with our external sponsor. They might reconsider their support for our research project. We are not aware of any side-effects and are looking at the possible benefits. In my experience I know that if I emphasize the potential benefits and stress that there are no side-effects, more people will be willing to participate.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p:txBody>
      </p:sp>
      <p:sp>
        <p:nvSpPr>
          <p:cNvPr id="5" name="TextBox 5"/>
          <p:cNvSpPr txBox="1"/>
          <p:nvPr/>
        </p:nvSpPr>
        <p:spPr>
          <a:xfrm>
            <a:off x="1028695" y="6267375"/>
            <a:ext cx="7800699" cy="78583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I emphasize the benefits to participants,</a:t>
            </a:r>
          </a:p>
          <a:p>
            <a:pPr algn="l">
              <a:lnSpc>
                <a:spcPts val="3160"/>
              </a:lnSpc>
            </a:pPr>
            <a:r>
              <a:rPr lang="en-US" sz="2290" u="none" spc="224">
                <a:solidFill>
                  <a:srgbClr val="231F20"/>
                </a:solidFill>
                <a:latin typeface="DM Sans"/>
                <a:ea typeface="DM Sans"/>
                <a:cs typeface="DM Sans"/>
                <a:sym typeface="DM Sans"/>
              </a:rPr>
              <a:t>without mentioning side-effects.</a:t>
            </a:r>
          </a:p>
        </p:txBody>
      </p:sp>
      <p:sp>
        <p:nvSpPr>
          <p:cNvPr id="6" name="TextBox 6"/>
          <p:cNvSpPr txBox="1"/>
          <p:nvPr/>
        </p:nvSpPr>
        <p:spPr>
          <a:xfrm>
            <a:off x="9458601" y="6267375"/>
            <a:ext cx="7800699" cy="7858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C</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accept the fact that I will not meet the</a:t>
            </a:r>
          </a:p>
          <a:p>
            <a:pPr algn="l">
              <a:lnSpc>
                <a:spcPts val="3160"/>
              </a:lnSpc>
            </a:pPr>
            <a:r>
              <a:rPr lang="en-US" sz="2290" u="none" spc="224">
                <a:solidFill>
                  <a:srgbClr val="231F20"/>
                </a:solidFill>
                <a:latin typeface="DM Sans"/>
                <a:ea typeface="DM Sans"/>
                <a:cs typeface="DM Sans"/>
                <a:sym typeface="DM Sans"/>
              </a:rPr>
              <a:t>deadline we have discussed with our sponsor. </a:t>
            </a:r>
          </a:p>
        </p:txBody>
      </p:sp>
      <p:sp>
        <p:nvSpPr>
          <p:cNvPr id="7" name="TextBox 7"/>
          <p:cNvSpPr txBox="1"/>
          <p:nvPr/>
        </p:nvSpPr>
        <p:spPr>
          <a:xfrm>
            <a:off x="1028695" y="7743683"/>
            <a:ext cx="7800699" cy="7858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B</a:t>
            </a:r>
            <a:r>
              <a:rPr lang="en-US" sz="2290" b="1" u="none" spc="224">
                <a:solidFill>
                  <a:srgbClr val="231F20"/>
                </a:solidFill>
                <a:latin typeface="DM Sans Bold"/>
                <a:ea typeface="DM Sans Bold"/>
                <a:cs typeface="DM Sans Bold"/>
                <a:sym typeface="DM Sans Bold"/>
              </a:rPr>
              <a:t>) </a:t>
            </a:r>
            <a:r>
              <a:rPr lang="en-US" sz="2290" u="none" spc="224">
                <a:solidFill>
                  <a:srgbClr val="231F20"/>
                </a:solidFill>
                <a:latin typeface="DM Sans"/>
                <a:ea typeface="DM Sans"/>
                <a:cs typeface="DM Sans"/>
                <a:sym typeface="DM Sans"/>
              </a:rPr>
              <a:t>I only mention to participants that they need not worry about side-effects.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BENEFICIAL RESEARCH</a:t>
            </a:r>
          </a:p>
        </p:txBody>
      </p:sp>
      <p:sp>
        <p:nvSpPr>
          <p:cNvPr id="4" name="TextBox 4"/>
          <p:cNvSpPr txBox="1"/>
          <p:nvPr/>
        </p:nvSpPr>
        <p:spPr>
          <a:xfrm>
            <a:off x="1028700" y="2386233"/>
            <a:ext cx="16230600" cy="31861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For my medical research I have to include at least 20 patients as participants. I have found very few participants so far. This is endangering the deadline we have agreed upon with our external sponsor. They might reconsider their support for our research project. We are not aware of any side-effects and are looking at the possible benefits. In my experience I know that if I emphasize the potential benefits and stress that there are no side-effects, more people will be willing to participate. </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What do I do?</a:t>
            </a:r>
          </a:p>
        </p:txBody>
      </p:sp>
      <p:sp>
        <p:nvSpPr>
          <p:cNvPr id="5" name="TextBox 5"/>
          <p:cNvSpPr txBox="1"/>
          <p:nvPr/>
        </p:nvSpPr>
        <p:spPr>
          <a:xfrm>
            <a:off x="1028695" y="6267375"/>
            <a:ext cx="7800699" cy="785839"/>
          </a:xfrm>
          <a:prstGeom prst="rect">
            <a:avLst/>
          </a:prstGeom>
        </p:spPr>
        <p:txBody>
          <a:bodyPr lIns="0" tIns="0" rIns="0" bIns="0" rtlCol="0" anchor="t">
            <a:spAutoFit/>
          </a:bodyPr>
          <a:lstStyle/>
          <a:p>
            <a:pPr algn="l">
              <a:lnSpc>
                <a:spcPts val="3160"/>
              </a:lnSpc>
            </a:pPr>
            <a:r>
              <a:rPr lang="en-US" sz="2290" b="1" u="none" spc="224">
                <a:solidFill>
                  <a:srgbClr val="231F20"/>
                </a:solidFill>
                <a:latin typeface="DM Sans Bold"/>
                <a:ea typeface="DM Sans Bold"/>
                <a:cs typeface="DM Sans Bold"/>
                <a:sym typeface="DM Sans Bold"/>
              </a:rPr>
              <a:t>A)</a:t>
            </a:r>
            <a:r>
              <a:rPr lang="en-US" sz="2290" u="none" spc="224">
                <a:solidFill>
                  <a:srgbClr val="231F20"/>
                </a:solidFill>
                <a:latin typeface="DM Sans"/>
                <a:ea typeface="DM Sans"/>
                <a:cs typeface="DM Sans"/>
                <a:sym typeface="DM Sans"/>
              </a:rPr>
              <a:t> I emphasize the benefits to participants,</a:t>
            </a:r>
          </a:p>
          <a:p>
            <a:pPr algn="l">
              <a:lnSpc>
                <a:spcPts val="3160"/>
              </a:lnSpc>
            </a:pPr>
            <a:r>
              <a:rPr lang="en-US" sz="2290" u="none" spc="224">
                <a:solidFill>
                  <a:srgbClr val="231F20"/>
                </a:solidFill>
                <a:latin typeface="DM Sans"/>
                <a:ea typeface="DM Sans"/>
                <a:cs typeface="DM Sans"/>
                <a:sym typeface="DM Sans"/>
              </a:rPr>
              <a:t>without mentioning side-effects.</a:t>
            </a:r>
          </a:p>
        </p:txBody>
      </p:sp>
      <p:sp>
        <p:nvSpPr>
          <p:cNvPr id="6" name="TextBox 6"/>
          <p:cNvSpPr txBox="1"/>
          <p:nvPr/>
        </p:nvSpPr>
        <p:spPr>
          <a:xfrm>
            <a:off x="9458601" y="6267375"/>
            <a:ext cx="7800699" cy="7858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C</a:t>
            </a:r>
            <a:r>
              <a:rPr lang="en-US" sz="2290" b="1" u="none" spc="224">
                <a:solidFill>
                  <a:srgbClr val="231F20"/>
                </a:solidFill>
                <a:latin typeface="DM Sans Bold"/>
                <a:ea typeface="DM Sans Bold"/>
                <a:cs typeface="DM Sans Bold"/>
                <a:sym typeface="DM Sans Bold"/>
              </a:rPr>
              <a:t>)</a:t>
            </a:r>
            <a:r>
              <a:rPr lang="en-US" sz="2290" u="none" spc="224">
                <a:solidFill>
                  <a:srgbClr val="231F20"/>
                </a:solidFill>
                <a:latin typeface="DM Sans"/>
                <a:ea typeface="DM Sans"/>
                <a:cs typeface="DM Sans"/>
                <a:sym typeface="DM Sans"/>
              </a:rPr>
              <a:t> I accept the fact that I will not meet the</a:t>
            </a:r>
          </a:p>
          <a:p>
            <a:pPr algn="l">
              <a:lnSpc>
                <a:spcPts val="3160"/>
              </a:lnSpc>
            </a:pPr>
            <a:r>
              <a:rPr lang="en-US" sz="2290" u="none" spc="224">
                <a:solidFill>
                  <a:srgbClr val="231F20"/>
                </a:solidFill>
                <a:latin typeface="DM Sans"/>
                <a:ea typeface="DM Sans"/>
                <a:cs typeface="DM Sans"/>
                <a:sym typeface="DM Sans"/>
              </a:rPr>
              <a:t>deadline we have discussed with our sponsor. </a:t>
            </a:r>
          </a:p>
        </p:txBody>
      </p:sp>
      <p:sp>
        <p:nvSpPr>
          <p:cNvPr id="7" name="TextBox 7"/>
          <p:cNvSpPr txBox="1"/>
          <p:nvPr/>
        </p:nvSpPr>
        <p:spPr>
          <a:xfrm>
            <a:off x="9458590" y="7743683"/>
            <a:ext cx="7800699" cy="118588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D</a:t>
            </a:r>
            <a:r>
              <a:rPr lang="en-US" sz="2290" b="1" u="none" spc="224">
                <a:solidFill>
                  <a:srgbClr val="231F20"/>
                </a:solidFill>
                <a:latin typeface="DM Sans Bold"/>
                <a:ea typeface="DM Sans Bold"/>
                <a:cs typeface="DM Sans Bold"/>
                <a:sym typeface="DM Sans Bold"/>
              </a:rPr>
              <a:t>) </a:t>
            </a:r>
            <a:r>
              <a:rPr lang="en-US" sz="2290" u="none" spc="224">
                <a:solidFill>
                  <a:srgbClr val="231F20"/>
                </a:solidFill>
                <a:latin typeface="DM Sans"/>
                <a:ea typeface="DM Sans"/>
                <a:cs typeface="DM Sans"/>
                <a:sym typeface="DM Sans"/>
              </a:rPr>
              <a:t>I use a smaller group of participants even</a:t>
            </a:r>
          </a:p>
          <a:p>
            <a:pPr algn="l">
              <a:lnSpc>
                <a:spcPts val="3160"/>
              </a:lnSpc>
            </a:pPr>
            <a:r>
              <a:rPr lang="en-US" sz="2290" u="none" spc="224">
                <a:solidFill>
                  <a:srgbClr val="231F20"/>
                </a:solidFill>
                <a:latin typeface="DM Sans"/>
                <a:ea typeface="DM Sans"/>
                <a:cs typeface="DM Sans"/>
                <a:sym typeface="DM Sans"/>
              </a:rPr>
              <a:t>though this might endanger the significance of</a:t>
            </a:r>
          </a:p>
          <a:p>
            <a:pPr algn="l">
              <a:lnSpc>
                <a:spcPts val="3160"/>
              </a:lnSpc>
            </a:pPr>
            <a:r>
              <a:rPr lang="en-US" sz="2290" u="none" spc="224">
                <a:solidFill>
                  <a:srgbClr val="231F20"/>
                </a:solidFill>
                <a:latin typeface="DM Sans"/>
                <a:ea typeface="DM Sans"/>
                <a:cs typeface="DM Sans"/>
                <a:sym typeface="DM Sans"/>
              </a:rPr>
              <a:t>some results.</a:t>
            </a:r>
          </a:p>
        </p:txBody>
      </p:sp>
      <p:sp>
        <p:nvSpPr>
          <p:cNvPr id="8" name="TextBox 8"/>
          <p:cNvSpPr txBox="1"/>
          <p:nvPr/>
        </p:nvSpPr>
        <p:spPr>
          <a:xfrm>
            <a:off x="1028695" y="7743683"/>
            <a:ext cx="7800699" cy="785839"/>
          </a:xfrm>
          <a:prstGeom prst="rect">
            <a:avLst/>
          </a:prstGeom>
        </p:spPr>
        <p:txBody>
          <a:bodyPr lIns="0" tIns="0" rIns="0" bIns="0" rtlCol="0" anchor="t">
            <a:spAutoFit/>
          </a:bodyPr>
          <a:lstStyle/>
          <a:p>
            <a:pPr algn="l">
              <a:lnSpc>
                <a:spcPts val="3160"/>
              </a:lnSpc>
            </a:pPr>
            <a:r>
              <a:rPr lang="en-US" sz="2290" b="1" spc="224">
                <a:solidFill>
                  <a:srgbClr val="231F20"/>
                </a:solidFill>
                <a:latin typeface="DM Sans Bold"/>
                <a:ea typeface="DM Sans Bold"/>
                <a:cs typeface="DM Sans Bold"/>
                <a:sym typeface="DM Sans Bold"/>
              </a:rPr>
              <a:t>B</a:t>
            </a:r>
            <a:r>
              <a:rPr lang="en-US" sz="2290" b="1" u="none" spc="224">
                <a:solidFill>
                  <a:srgbClr val="231F20"/>
                </a:solidFill>
                <a:latin typeface="DM Sans Bold"/>
                <a:ea typeface="DM Sans Bold"/>
                <a:cs typeface="DM Sans Bold"/>
                <a:sym typeface="DM Sans Bold"/>
              </a:rPr>
              <a:t>) </a:t>
            </a:r>
            <a:r>
              <a:rPr lang="en-US" sz="2290" u="none" spc="224">
                <a:solidFill>
                  <a:srgbClr val="231F20"/>
                </a:solidFill>
                <a:latin typeface="DM Sans"/>
                <a:ea typeface="DM Sans"/>
                <a:cs typeface="DM Sans"/>
                <a:sym typeface="DM Sans"/>
              </a:rPr>
              <a:t>I only mention to participants that they need not worry about side-effects.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2483020" y="4629470"/>
            <a:ext cx="15953207" cy="970910"/>
          </a:xfrm>
          <a:prstGeom prst="rect">
            <a:avLst/>
          </a:prstGeom>
        </p:spPr>
        <p:txBody>
          <a:bodyPr lIns="0" tIns="0" rIns="0" bIns="0" rtlCol="0" anchor="t">
            <a:spAutoFit/>
          </a:bodyPr>
          <a:lstStyle/>
          <a:p>
            <a:pPr algn="l">
              <a:lnSpc>
                <a:spcPts val="7865"/>
              </a:lnSpc>
            </a:pPr>
            <a:r>
              <a:rPr lang="en-US" sz="6050" spc="30">
                <a:solidFill>
                  <a:srgbClr val="2B2C30"/>
                </a:solidFill>
                <a:latin typeface="Playfair Display"/>
                <a:ea typeface="Playfair Display"/>
                <a:cs typeface="Playfair Display"/>
                <a:sym typeface="Playfair Display"/>
              </a:rPr>
              <a:t>How to evaluate an ethical problem?</a:t>
            </a:r>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711" y="4291119"/>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711" y="3693953"/>
            <a:ext cx="16555625" cy="540016"/>
          </a:xfrm>
          <a:prstGeom prst="rect">
            <a:avLst/>
          </a:prstGeom>
        </p:spPr>
        <p:txBody>
          <a:bodyPr lIns="0" tIns="0" rIns="0" bIns="0" rtlCol="0" anchor="t">
            <a:spAutoFit/>
          </a:bodyPr>
          <a:lstStyle/>
          <a:p>
            <a:pPr algn="l">
              <a:lnSpc>
                <a:spcPts val="4360"/>
              </a:lnSpc>
              <a:spcBef>
                <a:spcPct val="0"/>
              </a:spcBef>
            </a:pPr>
            <a:r>
              <a:rPr lang="en-US" sz="3114" b="1" spc="706">
                <a:solidFill>
                  <a:srgbClr val="2B2C30"/>
                </a:solidFill>
                <a:latin typeface="Public Sans Bold"/>
                <a:ea typeface="Public Sans Bold"/>
                <a:cs typeface="Public Sans Bold"/>
                <a:sym typeface="Public Sans Bold"/>
              </a:rPr>
              <a:t>STEEPLED ANALYSIS</a:t>
            </a:r>
          </a:p>
        </p:txBody>
      </p:sp>
      <p:sp>
        <p:nvSpPr>
          <p:cNvPr id="5" name="TextBox 5"/>
          <p:cNvSpPr txBox="1"/>
          <p:nvPr/>
        </p:nvSpPr>
        <p:spPr>
          <a:xfrm>
            <a:off x="1028711" y="4721420"/>
            <a:ext cx="16230589" cy="3264227"/>
          </a:xfrm>
          <a:prstGeom prst="rect">
            <a:avLst/>
          </a:prstGeom>
        </p:spPr>
        <p:txBody>
          <a:bodyPr lIns="0" tIns="0" rIns="0" bIns="0" rtlCol="0" anchor="t">
            <a:spAutoFit/>
          </a:bodyPr>
          <a:lstStyle/>
          <a:p>
            <a:pPr algn="l">
              <a:lnSpc>
                <a:spcPts val="3160"/>
              </a:lnSpc>
            </a:pPr>
            <a:r>
              <a:rPr lang="en-US" sz="2290" spc="224" dirty="0">
                <a:solidFill>
                  <a:srgbClr val="231F20"/>
                </a:solidFill>
                <a:latin typeface="DM Sans"/>
                <a:ea typeface="DM Sans"/>
                <a:cs typeface="DM Sans"/>
                <a:sym typeface="DM Sans"/>
              </a:rPr>
              <a:t>a strategic framework used to evaluate macro-environmental factors — broad external forces that impact industries and projects — across eight areas (often used to discover, evaluate, organize risks)</a:t>
            </a:r>
          </a:p>
          <a:p>
            <a:pPr algn="l">
              <a:lnSpc>
                <a:spcPts val="3160"/>
              </a:lnSpc>
            </a:pPr>
            <a:endParaRPr lang="en-US" sz="2290" spc="224" dirty="0">
              <a:solidFill>
                <a:srgbClr val="231F20"/>
              </a:solidFill>
              <a:latin typeface="DM Sans"/>
              <a:ea typeface="DM Sans"/>
              <a:cs typeface="DM Sans"/>
              <a:sym typeface="DM Sans"/>
            </a:endParaRPr>
          </a:p>
          <a:p>
            <a:pPr algn="l">
              <a:lnSpc>
                <a:spcPts val="3160"/>
              </a:lnSpc>
            </a:pPr>
            <a:r>
              <a:rPr lang="en-US" sz="2290" spc="224" dirty="0">
                <a:solidFill>
                  <a:srgbClr val="231F20"/>
                </a:solidFill>
                <a:latin typeface="DM Sans"/>
                <a:ea typeface="DM Sans"/>
                <a:cs typeface="DM Sans"/>
                <a:sym typeface="DM Sans"/>
              </a:rPr>
              <a:t>It helps organizations understand the external context and make responsible, ethical decisions in innovation.</a:t>
            </a:r>
          </a:p>
          <a:p>
            <a:pPr algn="l">
              <a:lnSpc>
                <a:spcPts val="3160"/>
              </a:lnSpc>
            </a:pPr>
            <a:endParaRPr lang="en-US" sz="2290" spc="224" dirty="0">
              <a:solidFill>
                <a:srgbClr val="231F20"/>
              </a:solidFill>
              <a:latin typeface="DM Sans"/>
              <a:ea typeface="DM Sans"/>
              <a:cs typeface="DM Sans"/>
              <a:sym typeface="DM Sans"/>
            </a:endParaRPr>
          </a:p>
          <a:p>
            <a:pPr algn="l">
              <a:lnSpc>
                <a:spcPts val="3160"/>
              </a:lnSpc>
            </a:pPr>
            <a:endParaRPr lang="en-US" sz="2290" spc="224" dirty="0">
              <a:solidFill>
                <a:srgbClr val="231F20"/>
              </a:solidFill>
              <a:latin typeface="DM Sans"/>
              <a:ea typeface="DM Sans"/>
              <a:cs typeface="DM Sans"/>
              <a:sym typeface="DM Sans"/>
            </a:endParaRPr>
          </a:p>
        </p:txBody>
      </p:sp>
      <p:sp>
        <p:nvSpPr>
          <p:cNvPr id="7" name="TextBox 6">
            <a:extLst>
              <a:ext uri="{FF2B5EF4-FFF2-40B4-BE49-F238E27FC236}">
                <a16:creationId xmlns:a16="http://schemas.microsoft.com/office/drawing/2014/main" id="{40836E4E-BD07-5167-D628-F16A058DB5E5}"/>
              </a:ext>
            </a:extLst>
          </p:cNvPr>
          <p:cNvSpPr txBox="1"/>
          <p:nvPr/>
        </p:nvSpPr>
        <p:spPr>
          <a:xfrm>
            <a:off x="646667" y="9305925"/>
            <a:ext cx="14751993" cy="658835"/>
          </a:xfrm>
          <a:prstGeom prst="rect">
            <a:avLst/>
          </a:prstGeom>
        </p:spPr>
        <p:txBody>
          <a:bodyPr lIns="0" tIns="0" rIns="0" bIns="0" rtlCol="0" anchor="t">
            <a:spAutoFit/>
          </a:bodyPr>
          <a:lstStyle/>
          <a:p>
            <a:pPr>
              <a:lnSpc>
                <a:spcPts val="2659"/>
              </a:lnSpc>
              <a:spcBef>
                <a:spcPct val="0"/>
              </a:spcBef>
            </a:pPr>
            <a:r>
              <a:rPr lang="en-US" sz="1899" dirty="0">
                <a:solidFill>
                  <a:srgbClr val="2B2C30"/>
                </a:solidFill>
                <a:latin typeface="Public Sans"/>
                <a:ea typeface="Public Sans"/>
                <a:cs typeface="Public Sans"/>
                <a:sym typeface="Public Sans"/>
              </a:rPr>
              <a:t>“Steepled - using the steepled analysis | CIPS.” https://</a:t>
            </a:r>
            <a:r>
              <a:rPr lang="en-US" sz="1899" dirty="0" err="1">
                <a:solidFill>
                  <a:srgbClr val="2B2C30"/>
                </a:solidFill>
                <a:latin typeface="Public Sans"/>
                <a:ea typeface="Public Sans"/>
                <a:cs typeface="Public Sans"/>
                <a:sym typeface="Public Sans"/>
              </a:rPr>
              <a:t>www.cips.org</a:t>
            </a:r>
            <a:r>
              <a:rPr lang="en-US" sz="1899" dirty="0">
                <a:solidFill>
                  <a:srgbClr val="2B2C30"/>
                </a:solidFill>
                <a:latin typeface="Public Sans"/>
                <a:ea typeface="Public Sans"/>
                <a:cs typeface="Public Sans"/>
                <a:sym typeface="Public Sans"/>
              </a:rPr>
              <a:t>/intelligence-hub/supply-chain-management/steepled</a:t>
            </a:r>
          </a:p>
          <a:p>
            <a:pPr>
              <a:lnSpc>
                <a:spcPts val="2659"/>
              </a:lnSpc>
              <a:spcBef>
                <a:spcPct val="0"/>
              </a:spcBef>
            </a:pPr>
            <a:endParaRPr lang="en-US" sz="1899" dirty="0">
              <a:solidFill>
                <a:srgbClr val="2B2C30"/>
              </a:solidFill>
              <a:latin typeface="Public Sans"/>
              <a:ea typeface="Public Sans"/>
              <a:cs typeface="Public Sans"/>
              <a:sym typeface="Public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 name="Onlinemedia 2" descr="The Stanford Prison Experiment (Summary + Lessons)">
            <a:hlinkClick r:id="" action="ppaction://media"/>
            <a:extLst>
              <a:ext uri="{FF2B5EF4-FFF2-40B4-BE49-F238E27FC236}">
                <a16:creationId xmlns:a16="http://schemas.microsoft.com/office/drawing/2014/main" id="{2F0EA766-4DDC-90D7-7DC4-0959EC7D2723}"/>
              </a:ext>
            </a:extLst>
          </p:cNvPr>
          <p:cNvPicPr>
            <a:picLocks noRot="1" noChangeAspect="1"/>
          </p:cNvPicPr>
          <p:nvPr>
            <a:videoFile r:link="rId1"/>
          </p:nvPr>
        </p:nvPicPr>
        <p:blipFill>
          <a:blip r:embed="rId3"/>
          <a:stretch>
            <a:fillRect/>
          </a:stretch>
        </p:blipFill>
        <p:spPr>
          <a:xfrm>
            <a:off x="0" y="-22860"/>
            <a:ext cx="18288000" cy="10332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006871" y="765333"/>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STEEPLED ANALYSIS</a:t>
            </a:r>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AutoShape 4"/>
          <p:cNvSpPr/>
          <p:nvPr/>
        </p:nvSpPr>
        <p:spPr>
          <a:xfrm flipV="1">
            <a:off x="1006866" y="1421195"/>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5" name="TextBox 5"/>
          <p:cNvSpPr txBox="1"/>
          <p:nvPr/>
        </p:nvSpPr>
        <p:spPr>
          <a:xfrm>
            <a:off x="1006866" y="1225624"/>
            <a:ext cx="16230589" cy="9396439"/>
          </a:xfrm>
          <a:prstGeom prst="rect">
            <a:avLst/>
          </a:prstGeom>
        </p:spPr>
        <p:txBody>
          <a:bodyPr lIns="0" tIns="0" rIns="0" bIns="0" rtlCol="0" anchor="t">
            <a:spAutoFit/>
          </a:bodyPr>
          <a:lstStyle/>
          <a:p>
            <a:pPr algn="l">
              <a:lnSpc>
                <a:spcPts val="3160"/>
              </a:lnSpc>
            </a:pPr>
            <a:endParaRPr/>
          </a:p>
          <a:p>
            <a:pPr algn="l">
              <a:lnSpc>
                <a:spcPts val="3160"/>
              </a:lnSpc>
            </a:pPr>
            <a:endParaRPr/>
          </a:p>
          <a:p>
            <a:pPr marL="494517" lvl="1" indent="-247259" algn="l">
              <a:lnSpc>
                <a:spcPts val="3504"/>
              </a:lnSpc>
              <a:buAutoNum type="arabicPeriod"/>
            </a:pPr>
            <a:r>
              <a:rPr lang="en-US" sz="2290" b="1" u="none" spc="178">
                <a:solidFill>
                  <a:srgbClr val="185D52"/>
                </a:solidFill>
                <a:latin typeface="Public Sans Bold"/>
                <a:ea typeface="Public Sans Bold"/>
                <a:cs typeface="Public Sans Bold"/>
                <a:sym typeface="Public Sans Bold"/>
              </a:rPr>
              <a:t>SOCIAL</a:t>
            </a:r>
            <a:r>
              <a:rPr lang="en-US" sz="2290" i="1" u="none" spc="178">
                <a:solidFill>
                  <a:srgbClr val="231F20"/>
                </a:solidFill>
                <a:latin typeface="Public Sans Italics"/>
                <a:ea typeface="Public Sans Italics"/>
                <a:cs typeface="Public Sans Italics"/>
                <a:sym typeface="Public Sans Italics"/>
              </a:rPr>
              <a:t> - </a:t>
            </a:r>
            <a:r>
              <a:rPr lang="en-US" sz="2290" u="none" spc="178">
                <a:solidFill>
                  <a:srgbClr val="231F20"/>
                </a:solidFill>
                <a:latin typeface="Public Sans"/>
                <a:ea typeface="Public Sans"/>
                <a:cs typeface="Public Sans"/>
                <a:sym typeface="Public Sans"/>
              </a:rPr>
              <a:t>Societal trends and culture</a:t>
            </a:r>
          </a:p>
          <a:p>
            <a:pPr marL="989035" lvl="2" indent="-329678" algn="l">
              <a:lnSpc>
                <a:spcPts val="3504"/>
              </a:lnSpc>
              <a:buAutoNum type="alphaLcPeriod"/>
            </a:pPr>
            <a:r>
              <a:rPr lang="en-US" sz="2290" i="1" u="none" spc="178">
                <a:solidFill>
                  <a:srgbClr val="231F20"/>
                </a:solidFill>
                <a:latin typeface="DM Sans Italics"/>
                <a:ea typeface="DM Sans Italics"/>
                <a:cs typeface="DM Sans Italics"/>
                <a:sym typeface="DM Sans Italics"/>
              </a:rPr>
              <a:t>Will this textile reinforce inequality in access to health-monitoring wearables?</a:t>
            </a:r>
          </a:p>
          <a:p>
            <a:pPr marL="494517" lvl="1" indent="-247259" algn="l">
              <a:lnSpc>
                <a:spcPts val="3504"/>
              </a:lnSpc>
              <a:buAutoNum type="arabicPeriod"/>
            </a:pPr>
            <a:r>
              <a:rPr lang="en-US" sz="2290" b="1" u="none" spc="178">
                <a:solidFill>
                  <a:srgbClr val="185D52"/>
                </a:solidFill>
                <a:latin typeface="Public Sans Bold"/>
                <a:ea typeface="Public Sans Bold"/>
                <a:cs typeface="Public Sans Bold"/>
                <a:sym typeface="Public Sans Bold"/>
              </a:rPr>
              <a:t>TECHNOLOGICAL</a:t>
            </a:r>
            <a:r>
              <a:rPr lang="en-US" sz="2290" i="1" u="none" spc="178">
                <a:solidFill>
                  <a:srgbClr val="231F20"/>
                </a:solidFill>
                <a:latin typeface="Public Sans Italics"/>
                <a:ea typeface="Public Sans Italics"/>
                <a:cs typeface="Public Sans Italics"/>
                <a:sym typeface="Public Sans Italics"/>
              </a:rPr>
              <a:t> - </a:t>
            </a:r>
            <a:r>
              <a:rPr lang="en-US" sz="2290" u="none" spc="178">
                <a:solidFill>
                  <a:srgbClr val="231F20"/>
                </a:solidFill>
                <a:latin typeface="Public Sans"/>
                <a:ea typeface="Public Sans"/>
                <a:cs typeface="Public Sans"/>
                <a:sym typeface="Public Sans"/>
              </a:rPr>
              <a:t>Emerging and existing technologies</a:t>
            </a:r>
          </a:p>
          <a:p>
            <a:pPr marL="989035" lvl="2" indent="-329678" algn="l">
              <a:lnSpc>
                <a:spcPts val="3504"/>
              </a:lnSpc>
              <a:buAutoNum type="alphaLcPeriod"/>
            </a:pPr>
            <a:r>
              <a:rPr lang="en-US" sz="2290" i="1" u="none" spc="178">
                <a:solidFill>
                  <a:srgbClr val="231F20"/>
                </a:solidFill>
                <a:latin typeface="DM Sans Italics"/>
                <a:ea typeface="DM Sans Italics"/>
                <a:cs typeface="DM Sans Italics"/>
                <a:sym typeface="DM Sans Italics"/>
              </a:rPr>
              <a:t>How does AI integration in smart textiles affect data privacy and security?</a:t>
            </a:r>
          </a:p>
          <a:p>
            <a:pPr marL="494517" lvl="1" indent="-247259" algn="l">
              <a:lnSpc>
                <a:spcPts val="3504"/>
              </a:lnSpc>
              <a:buAutoNum type="arabicPeriod"/>
            </a:pPr>
            <a:r>
              <a:rPr lang="en-US" sz="2290" b="1" u="none" spc="178">
                <a:solidFill>
                  <a:srgbClr val="185D52"/>
                </a:solidFill>
                <a:latin typeface="Public Sans Bold"/>
                <a:ea typeface="Public Sans Bold"/>
                <a:cs typeface="Public Sans Bold"/>
                <a:sym typeface="Public Sans Bold"/>
              </a:rPr>
              <a:t>ECONOMIC</a:t>
            </a:r>
            <a:r>
              <a:rPr lang="en-US" sz="2290" u="none" spc="178">
                <a:solidFill>
                  <a:srgbClr val="000000"/>
                </a:solidFill>
                <a:latin typeface="Public Sans"/>
                <a:ea typeface="Public Sans"/>
                <a:cs typeface="Public Sans"/>
                <a:sym typeface="Public Sans"/>
              </a:rPr>
              <a:t>-</a:t>
            </a:r>
            <a:r>
              <a:rPr lang="en-US" sz="2290" i="1" u="none" spc="178">
                <a:solidFill>
                  <a:srgbClr val="231F20"/>
                </a:solidFill>
                <a:latin typeface="Public Sans Italics"/>
                <a:ea typeface="Public Sans Italics"/>
                <a:cs typeface="Public Sans Italics"/>
                <a:sym typeface="Public Sans Italics"/>
              </a:rPr>
              <a:t> Market and financial factors</a:t>
            </a:r>
          </a:p>
          <a:p>
            <a:pPr marL="989035" lvl="2" indent="-329678" algn="l">
              <a:lnSpc>
                <a:spcPts val="3504"/>
              </a:lnSpc>
              <a:buAutoNum type="alphaLcPeriod"/>
            </a:pPr>
            <a:r>
              <a:rPr lang="en-US" sz="2290" i="1" u="none" spc="178">
                <a:solidFill>
                  <a:srgbClr val="231F20"/>
                </a:solidFill>
                <a:latin typeface="DM Sans Italics"/>
                <a:ea typeface="DM Sans Italics"/>
                <a:cs typeface="DM Sans Italics"/>
                <a:sym typeface="DM Sans Italics"/>
              </a:rPr>
              <a:t>Is there a risk of economic exclusion due to high prices of smart textile products?</a:t>
            </a:r>
          </a:p>
          <a:p>
            <a:pPr marL="494517" lvl="1" indent="-247259" algn="l">
              <a:lnSpc>
                <a:spcPts val="3504"/>
              </a:lnSpc>
              <a:buAutoNum type="arabicPeriod"/>
            </a:pPr>
            <a:r>
              <a:rPr lang="en-US" sz="2290" b="1" u="none" spc="178">
                <a:solidFill>
                  <a:srgbClr val="185D52"/>
                </a:solidFill>
                <a:latin typeface="Public Sans Bold"/>
                <a:ea typeface="Public Sans Bold"/>
                <a:cs typeface="Public Sans Bold"/>
                <a:sym typeface="Public Sans Bold"/>
              </a:rPr>
              <a:t>ENVIRONMENTAL</a:t>
            </a:r>
            <a:r>
              <a:rPr lang="en-US" sz="2290" i="1" u="none" spc="178">
                <a:solidFill>
                  <a:srgbClr val="231F20"/>
                </a:solidFill>
                <a:latin typeface="Public Sans Italics"/>
                <a:ea typeface="Public Sans Italics"/>
                <a:cs typeface="Public Sans Italics"/>
                <a:sym typeface="Public Sans Italics"/>
              </a:rPr>
              <a:t> - </a:t>
            </a:r>
            <a:r>
              <a:rPr lang="en-US" sz="2290" u="none" spc="178">
                <a:solidFill>
                  <a:srgbClr val="231F20"/>
                </a:solidFill>
                <a:latin typeface="Public Sans"/>
                <a:ea typeface="Public Sans"/>
                <a:cs typeface="Public Sans"/>
                <a:sym typeface="Public Sans"/>
              </a:rPr>
              <a:t>Ecological and sustainability issues</a:t>
            </a:r>
          </a:p>
          <a:p>
            <a:pPr marL="989035" lvl="2" indent="-329678" algn="l">
              <a:lnSpc>
                <a:spcPts val="3504"/>
              </a:lnSpc>
              <a:buAutoNum type="alphaLcPeriod"/>
            </a:pPr>
            <a:r>
              <a:rPr lang="en-US" sz="2290" i="1" u="none" spc="178">
                <a:solidFill>
                  <a:srgbClr val="231F20"/>
                </a:solidFill>
                <a:latin typeface="Public Sans Italics"/>
                <a:ea typeface="Public Sans Italics"/>
                <a:cs typeface="Public Sans Italics"/>
                <a:sym typeface="Public Sans Italics"/>
              </a:rPr>
              <a:t>What is the environmental cost of material sourcing and disposal?</a:t>
            </a:r>
          </a:p>
          <a:p>
            <a:pPr marL="494517" lvl="1" indent="-247259" algn="l">
              <a:lnSpc>
                <a:spcPts val="3504"/>
              </a:lnSpc>
              <a:buAutoNum type="arabicPeriod"/>
            </a:pPr>
            <a:r>
              <a:rPr lang="en-US" sz="2290" b="1" u="none" spc="178">
                <a:solidFill>
                  <a:srgbClr val="185D52"/>
                </a:solidFill>
                <a:latin typeface="Public Sans Bold"/>
                <a:ea typeface="Public Sans Bold"/>
                <a:cs typeface="Public Sans Bold"/>
                <a:sym typeface="Public Sans Bold"/>
              </a:rPr>
              <a:t>POLITICAL</a:t>
            </a:r>
            <a:r>
              <a:rPr lang="en-US" sz="2290" u="none" spc="178">
                <a:solidFill>
                  <a:srgbClr val="231F20"/>
                </a:solidFill>
                <a:latin typeface="Public Sans"/>
                <a:ea typeface="Public Sans"/>
                <a:cs typeface="Public Sans"/>
                <a:sym typeface="Public Sans"/>
              </a:rPr>
              <a:t> -</a:t>
            </a:r>
            <a:r>
              <a:rPr lang="en-US" sz="2290" i="1" u="none" spc="178">
                <a:solidFill>
                  <a:srgbClr val="231F20"/>
                </a:solidFill>
                <a:latin typeface="Public Sans Italics"/>
                <a:ea typeface="Public Sans Italics"/>
                <a:cs typeface="Public Sans Italics"/>
                <a:sym typeface="Public Sans Italics"/>
              </a:rPr>
              <a:t> </a:t>
            </a:r>
            <a:r>
              <a:rPr lang="en-US" sz="2290" u="none" spc="178">
                <a:solidFill>
                  <a:srgbClr val="231F20"/>
                </a:solidFill>
                <a:latin typeface="Public Sans"/>
                <a:ea typeface="Public Sans"/>
                <a:cs typeface="Public Sans"/>
                <a:sym typeface="Public Sans"/>
              </a:rPr>
              <a:t>Government policies and stability</a:t>
            </a:r>
          </a:p>
          <a:p>
            <a:pPr marL="989035" lvl="2" indent="-329678" algn="l">
              <a:lnSpc>
                <a:spcPts val="3504"/>
              </a:lnSpc>
              <a:buAutoNum type="alphaLcPeriod"/>
            </a:pPr>
            <a:r>
              <a:rPr lang="en-US" sz="2290" i="1" u="none" spc="178">
                <a:solidFill>
                  <a:srgbClr val="231F20"/>
                </a:solidFill>
                <a:latin typeface="Public Sans Italics"/>
                <a:ea typeface="Public Sans Italics"/>
                <a:cs typeface="Public Sans Italics"/>
                <a:sym typeface="Public Sans Italics"/>
              </a:rPr>
              <a:t>Are there international trade or policy issues tied to e-textile components?</a:t>
            </a:r>
          </a:p>
          <a:p>
            <a:pPr marL="494517" lvl="1" indent="-247259" algn="l">
              <a:lnSpc>
                <a:spcPts val="3504"/>
              </a:lnSpc>
              <a:buAutoNum type="arabicPeriod"/>
            </a:pPr>
            <a:r>
              <a:rPr lang="en-US" sz="2290" b="1" u="none" spc="178">
                <a:solidFill>
                  <a:srgbClr val="185D52"/>
                </a:solidFill>
                <a:latin typeface="Public Sans Bold"/>
                <a:ea typeface="Public Sans Bold"/>
                <a:cs typeface="Public Sans Bold"/>
                <a:sym typeface="Public Sans Bold"/>
              </a:rPr>
              <a:t>LEGAL</a:t>
            </a:r>
            <a:r>
              <a:rPr lang="en-US" sz="2290" u="none" spc="178">
                <a:solidFill>
                  <a:srgbClr val="231F20"/>
                </a:solidFill>
                <a:latin typeface="Public Sans"/>
                <a:ea typeface="Public Sans"/>
                <a:cs typeface="Public Sans"/>
                <a:sym typeface="Public Sans"/>
              </a:rPr>
              <a:t> -</a:t>
            </a:r>
            <a:r>
              <a:rPr lang="en-US" sz="2290" b="1" u="none" spc="178">
                <a:solidFill>
                  <a:srgbClr val="231F20"/>
                </a:solidFill>
                <a:latin typeface="Public Sans Bold"/>
                <a:ea typeface="Public Sans Bold"/>
                <a:cs typeface="Public Sans Bold"/>
                <a:sym typeface="Public Sans Bold"/>
              </a:rPr>
              <a:t> </a:t>
            </a:r>
            <a:r>
              <a:rPr lang="en-US" sz="2290" u="none" spc="178">
                <a:solidFill>
                  <a:srgbClr val="231F20"/>
                </a:solidFill>
                <a:latin typeface="Public Sans"/>
                <a:ea typeface="Public Sans"/>
                <a:cs typeface="Public Sans"/>
                <a:sym typeface="Public Sans"/>
              </a:rPr>
              <a:t>Laws and regulations</a:t>
            </a:r>
          </a:p>
          <a:p>
            <a:pPr marL="989035" lvl="2" indent="-329678" algn="l">
              <a:lnSpc>
                <a:spcPts val="3504"/>
              </a:lnSpc>
              <a:buAutoNum type="alphaLcPeriod"/>
            </a:pPr>
            <a:r>
              <a:rPr lang="en-US" sz="2290" i="1" u="none" spc="178">
                <a:solidFill>
                  <a:srgbClr val="231F20"/>
                </a:solidFill>
                <a:latin typeface="Public Sans Italics"/>
                <a:ea typeface="Public Sans Italics"/>
                <a:cs typeface="Public Sans Italics"/>
                <a:sym typeface="Public Sans Italics"/>
              </a:rPr>
              <a:t>Does the project comply with data protection laws like GDPR?</a:t>
            </a:r>
          </a:p>
          <a:p>
            <a:pPr marL="494517" lvl="1" indent="-247259" algn="l">
              <a:lnSpc>
                <a:spcPts val="3504"/>
              </a:lnSpc>
              <a:buAutoNum type="arabicPeriod"/>
            </a:pPr>
            <a:r>
              <a:rPr lang="en-US" sz="2290" b="1" u="none" spc="178">
                <a:solidFill>
                  <a:srgbClr val="185D52"/>
                </a:solidFill>
                <a:latin typeface="Public Sans Bold"/>
                <a:ea typeface="Public Sans Bold"/>
                <a:cs typeface="Public Sans Bold"/>
                <a:sym typeface="Public Sans Bold"/>
              </a:rPr>
              <a:t>ETHICAL</a:t>
            </a:r>
            <a:r>
              <a:rPr lang="en-US" sz="2290" i="1" u="none" spc="178">
                <a:solidFill>
                  <a:srgbClr val="231F20"/>
                </a:solidFill>
                <a:latin typeface="Public Sans Italics"/>
                <a:ea typeface="Public Sans Italics"/>
                <a:cs typeface="Public Sans Italics"/>
                <a:sym typeface="Public Sans Italics"/>
              </a:rPr>
              <a:t> - </a:t>
            </a:r>
            <a:r>
              <a:rPr lang="en-US" sz="2290" u="none" spc="178">
                <a:solidFill>
                  <a:srgbClr val="231F20"/>
                </a:solidFill>
                <a:latin typeface="Public Sans"/>
                <a:ea typeface="Public Sans"/>
                <a:cs typeface="Public Sans"/>
                <a:sym typeface="Public Sans"/>
              </a:rPr>
              <a:t>Moral principles guiding actions</a:t>
            </a:r>
          </a:p>
          <a:p>
            <a:pPr marL="989035" lvl="2" indent="-329678" algn="l">
              <a:lnSpc>
                <a:spcPts val="3504"/>
              </a:lnSpc>
              <a:buAutoNum type="alphaLcPeriod"/>
            </a:pPr>
            <a:r>
              <a:rPr lang="en-US" sz="2290" i="1" u="none" spc="178">
                <a:solidFill>
                  <a:srgbClr val="231F20"/>
                </a:solidFill>
                <a:latin typeface="Public Sans Italics"/>
                <a:ea typeface="Public Sans Italics"/>
                <a:cs typeface="Public Sans Italics"/>
                <a:sym typeface="Public Sans Italics"/>
              </a:rPr>
              <a:t>Are user rights and consent clearly respected in design?</a:t>
            </a:r>
          </a:p>
          <a:p>
            <a:pPr marL="494517" lvl="1" indent="-247259" algn="l">
              <a:lnSpc>
                <a:spcPts val="3504"/>
              </a:lnSpc>
              <a:buAutoNum type="arabicPeriod"/>
            </a:pPr>
            <a:r>
              <a:rPr lang="en-US" sz="2290" i="1" u="none" spc="178">
                <a:solidFill>
                  <a:srgbClr val="231F20"/>
                </a:solidFill>
                <a:latin typeface="Public Sans Italics"/>
                <a:ea typeface="Public Sans Italics"/>
                <a:cs typeface="Public Sans Italics"/>
                <a:sym typeface="Public Sans Italics"/>
              </a:rPr>
              <a:t> </a:t>
            </a:r>
            <a:r>
              <a:rPr lang="en-US" sz="2290" b="1" u="none" spc="178">
                <a:solidFill>
                  <a:srgbClr val="185D52"/>
                </a:solidFill>
                <a:latin typeface="Public Sans Bold"/>
                <a:ea typeface="Public Sans Bold"/>
                <a:cs typeface="Public Sans Bold"/>
                <a:sym typeface="Public Sans Bold"/>
              </a:rPr>
              <a:t>DEMOGRAPHIC</a:t>
            </a:r>
            <a:r>
              <a:rPr lang="en-US" sz="2290" i="1" u="none" spc="178">
                <a:solidFill>
                  <a:srgbClr val="231F20"/>
                </a:solidFill>
                <a:latin typeface="Public Sans Italics"/>
                <a:ea typeface="Public Sans Italics"/>
                <a:cs typeface="Public Sans Italics"/>
                <a:sym typeface="Public Sans Italics"/>
              </a:rPr>
              <a:t>- </a:t>
            </a:r>
            <a:r>
              <a:rPr lang="en-US" sz="2290" u="none" spc="178">
                <a:solidFill>
                  <a:srgbClr val="231F20"/>
                </a:solidFill>
                <a:latin typeface="Public Sans"/>
                <a:ea typeface="Public Sans"/>
                <a:cs typeface="Public Sans"/>
                <a:sym typeface="Public Sans"/>
              </a:rPr>
              <a:t>Population characteristics such as age, gender, income, education</a:t>
            </a:r>
          </a:p>
          <a:p>
            <a:pPr marL="989035" lvl="2" indent="-329678" algn="l">
              <a:lnSpc>
                <a:spcPts val="3504"/>
              </a:lnSpc>
              <a:buAutoNum type="alphaLcPeriod"/>
            </a:pPr>
            <a:r>
              <a:rPr lang="en-US" sz="2290" i="1" u="none" spc="178">
                <a:solidFill>
                  <a:srgbClr val="231F20"/>
                </a:solidFill>
                <a:latin typeface="Public Sans Italics"/>
                <a:ea typeface="Public Sans Italics"/>
                <a:cs typeface="Public Sans Italics"/>
                <a:sym typeface="Public Sans Italics"/>
              </a:rPr>
              <a:t>Do smart textiles meet the needs of aging populations?</a:t>
            </a:r>
          </a:p>
          <a:p>
            <a:pPr algn="l">
              <a:lnSpc>
                <a:spcPts val="3160"/>
              </a:lnSpc>
            </a:pPr>
            <a:endParaRPr lang="en-US" sz="2290" i="1" u="none" spc="178">
              <a:solidFill>
                <a:srgbClr val="231F20"/>
              </a:solidFill>
              <a:latin typeface="Public Sans Italics"/>
              <a:ea typeface="Public Sans Italics"/>
              <a:cs typeface="Public Sans Italics"/>
              <a:sym typeface="Public Sans Italics"/>
            </a:endParaRPr>
          </a:p>
          <a:p>
            <a:pPr algn="l">
              <a:lnSpc>
                <a:spcPts val="3160"/>
              </a:lnSpc>
            </a:pPr>
            <a:endParaRPr lang="en-US" sz="2290" i="1" u="none" spc="178">
              <a:solidFill>
                <a:srgbClr val="231F20"/>
              </a:solidFill>
              <a:latin typeface="Public Sans Italics"/>
              <a:ea typeface="Public Sans Italics"/>
              <a:cs typeface="Public Sans Italics"/>
              <a:sym typeface="Public Sans Italics"/>
            </a:endParaRPr>
          </a:p>
          <a:p>
            <a:pPr algn="l">
              <a:lnSpc>
                <a:spcPts val="3160"/>
              </a:lnSpc>
            </a:pPr>
            <a:endParaRPr lang="en-US" sz="2290" i="1" u="none" spc="178">
              <a:solidFill>
                <a:srgbClr val="231F20"/>
              </a:solidFill>
              <a:latin typeface="Public Sans Italics"/>
              <a:ea typeface="Public Sans Italics"/>
              <a:cs typeface="Public Sans Italics"/>
              <a:sym typeface="Public Sans Italics"/>
            </a:endParaRPr>
          </a:p>
          <a:p>
            <a:pPr algn="l">
              <a:lnSpc>
                <a:spcPts val="3160"/>
              </a:lnSpc>
            </a:pPr>
            <a:endParaRPr lang="en-US" sz="2290" i="1" u="none" spc="178">
              <a:solidFill>
                <a:srgbClr val="231F20"/>
              </a:solidFill>
              <a:latin typeface="Public Sans Italics"/>
              <a:ea typeface="Public Sans Italics"/>
              <a:cs typeface="Public Sans Italics"/>
              <a:sym typeface="Public Sans Itali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a:extLst>
            <a:ext uri="{FF2B5EF4-FFF2-40B4-BE49-F238E27FC236}">
              <a16:creationId xmlns:a16="http://schemas.microsoft.com/office/drawing/2014/main" id="{41E77616-429C-6539-0BF4-389B42947EE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CB7F949-8AD4-8C49-1CF3-D26036584B92}"/>
              </a:ext>
            </a:extLst>
          </p:cNvPr>
          <p:cNvSpPr txBox="1"/>
          <p:nvPr/>
        </p:nvSpPr>
        <p:spPr>
          <a:xfrm>
            <a:off x="1006871" y="765333"/>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185D52"/>
                </a:solidFill>
                <a:latin typeface="Public Sans Bold"/>
                <a:ea typeface="Public Sans Bold"/>
                <a:cs typeface="Public Sans Bold"/>
                <a:sym typeface="Public Sans Bold"/>
              </a:rPr>
              <a:t>STEEPLED ANALYSIS EXAMPLES</a:t>
            </a:r>
          </a:p>
        </p:txBody>
      </p:sp>
      <p:sp>
        <p:nvSpPr>
          <p:cNvPr id="3" name="TextBox 3">
            <a:extLst>
              <a:ext uri="{FF2B5EF4-FFF2-40B4-BE49-F238E27FC236}">
                <a16:creationId xmlns:a16="http://schemas.microsoft.com/office/drawing/2014/main" id="{F8A78944-2AF2-A8E8-90FD-BE5D578C519E}"/>
              </a:ext>
            </a:extLst>
          </p:cNvPr>
          <p:cNvSpPr txBox="1"/>
          <p:nvPr/>
        </p:nvSpPr>
        <p:spPr>
          <a:xfrm rot="-5400000">
            <a:off x="-9071" y="5123501"/>
            <a:ext cx="1445741" cy="322994"/>
          </a:xfrm>
          <a:prstGeom prst="rect">
            <a:avLst/>
          </a:prstGeom>
        </p:spPr>
        <p:txBody>
          <a:bodyPr lIns="0" tIns="0" rIns="0" bIns="0" rtlCol="0" anchor="t">
            <a:spAutoFit/>
          </a:bodyPr>
          <a:lstStyle/>
          <a:p>
            <a:pPr algn="l">
              <a:lnSpc>
                <a:spcPts val="2672"/>
              </a:lnSpc>
              <a:spcBef>
                <a:spcPct val="0"/>
              </a:spcBef>
            </a:pPr>
            <a:r>
              <a:rPr lang="en-US" sz="1908" b="1" spc="433">
                <a:solidFill>
                  <a:srgbClr val="009C82"/>
                </a:solidFill>
                <a:latin typeface="Public Sans Bold"/>
                <a:ea typeface="Public Sans Bold"/>
                <a:cs typeface="Public Sans Bold"/>
                <a:sym typeface="Public Sans Bold"/>
              </a:rPr>
              <a:t>SMART</a:t>
            </a:r>
          </a:p>
        </p:txBody>
      </p:sp>
      <p:sp>
        <p:nvSpPr>
          <p:cNvPr id="4" name="TextBox 4">
            <a:extLst>
              <a:ext uri="{FF2B5EF4-FFF2-40B4-BE49-F238E27FC236}">
                <a16:creationId xmlns:a16="http://schemas.microsoft.com/office/drawing/2014/main" id="{93577C91-9679-F1CE-9145-B5E24471F2D3}"/>
              </a:ext>
            </a:extLst>
          </p:cNvPr>
          <p:cNvSpPr txBox="1"/>
          <p:nvPr/>
        </p:nvSpPr>
        <p:spPr>
          <a:xfrm rot="-5400000">
            <a:off x="-647188" y="7934584"/>
            <a:ext cx="2721976" cy="322994"/>
          </a:xfrm>
          <a:prstGeom prst="rect">
            <a:avLst/>
          </a:prstGeom>
        </p:spPr>
        <p:txBody>
          <a:bodyPr lIns="0" tIns="0" rIns="0" bIns="0" rtlCol="0" anchor="t">
            <a:spAutoFit/>
          </a:bodyPr>
          <a:lstStyle/>
          <a:p>
            <a:pPr algn="l">
              <a:lnSpc>
                <a:spcPts val="2672"/>
              </a:lnSpc>
              <a:spcBef>
                <a:spcPct val="0"/>
              </a:spcBef>
            </a:pPr>
            <a:r>
              <a:rPr lang="en-US" sz="1908" b="1" spc="433">
                <a:solidFill>
                  <a:srgbClr val="009C82"/>
                </a:solidFill>
                <a:latin typeface="Public Sans Bold"/>
                <a:ea typeface="Public Sans Bold"/>
                <a:cs typeface="Public Sans Bold"/>
                <a:sym typeface="Public Sans Bold"/>
              </a:rPr>
              <a:t>SUSTAINABLE</a:t>
            </a:r>
          </a:p>
        </p:txBody>
      </p:sp>
      <p:sp>
        <p:nvSpPr>
          <p:cNvPr id="5" name="AutoShape 5">
            <a:extLst>
              <a:ext uri="{FF2B5EF4-FFF2-40B4-BE49-F238E27FC236}">
                <a16:creationId xmlns:a16="http://schemas.microsoft.com/office/drawing/2014/main" id="{0E834203-8AD7-8725-F74C-E28140DE458B}"/>
              </a:ext>
            </a:extLst>
          </p:cNvPr>
          <p:cNvSpPr/>
          <p:nvPr/>
        </p:nvSpPr>
        <p:spPr>
          <a:xfrm flipV="1">
            <a:off x="1006866" y="1421195"/>
            <a:ext cx="16230594" cy="38509"/>
          </a:xfrm>
          <a:prstGeom prst="line">
            <a:avLst/>
          </a:prstGeom>
          <a:ln w="9525" cap="flat">
            <a:solidFill>
              <a:srgbClr val="185D52"/>
            </a:solidFill>
            <a:prstDash val="solid"/>
            <a:headEnd type="none" w="sm" len="sm"/>
            <a:tailEnd type="none" w="sm" len="sm"/>
          </a:ln>
        </p:spPr>
        <p:txBody>
          <a:bodyPr/>
          <a:lstStyle/>
          <a:p>
            <a:endParaRPr lang="nl-NL"/>
          </a:p>
        </p:txBody>
      </p:sp>
      <p:graphicFrame>
        <p:nvGraphicFramePr>
          <p:cNvPr id="6" name="Table 6">
            <a:extLst>
              <a:ext uri="{FF2B5EF4-FFF2-40B4-BE49-F238E27FC236}">
                <a16:creationId xmlns:a16="http://schemas.microsoft.com/office/drawing/2014/main" id="{8F5528D6-FB98-B08E-64D0-98738CD30965}"/>
              </a:ext>
            </a:extLst>
          </p:cNvPr>
          <p:cNvGraphicFramePr>
            <a:graphicFrameLocks noGrp="1"/>
          </p:cNvGraphicFramePr>
          <p:nvPr/>
        </p:nvGraphicFramePr>
        <p:xfrm>
          <a:off x="1028700" y="2068698"/>
          <a:ext cx="16230600" cy="7848600"/>
        </p:xfrm>
        <a:graphic>
          <a:graphicData uri="http://schemas.openxmlformats.org/drawingml/2006/table">
            <a:tbl>
              <a:tblPr/>
              <a:tblGrid>
                <a:gridCol w="2028825">
                  <a:extLst>
                    <a:ext uri="{9D8B030D-6E8A-4147-A177-3AD203B41FA5}">
                      <a16:colId xmlns:a16="http://schemas.microsoft.com/office/drawing/2014/main" val="20000"/>
                    </a:ext>
                  </a:extLst>
                </a:gridCol>
                <a:gridCol w="2028825">
                  <a:extLst>
                    <a:ext uri="{9D8B030D-6E8A-4147-A177-3AD203B41FA5}">
                      <a16:colId xmlns:a16="http://schemas.microsoft.com/office/drawing/2014/main" val="20001"/>
                    </a:ext>
                  </a:extLst>
                </a:gridCol>
                <a:gridCol w="2028825">
                  <a:extLst>
                    <a:ext uri="{9D8B030D-6E8A-4147-A177-3AD203B41FA5}">
                      <a16:colId xmlns:a16="http://schemas.microsoft.com/office/drawing/2014/main" val="20002"/>
                    </a:ext>
                  </a:extLst>
                </a:gridCol>
                <a:gridCol w="2028825">
                  <a:extLst>
                    <a:ext uri="{9D8B030D-6E8A-4147-A177-3AD203B41FA5}">
                      <a16:colId xmlns:a16="http://schemas.microsoft.com/office/drawing/2014/main" val="20003"/>
                    </a:ext>
                  </a:extLst>
                </a:gridCol>
                <a:gridCol w="2028825">
                  <a:extLst>
                    <a:ext uri="{9D8B030D-6E8A-4147-A177-3AD203B41FA5}">
                      <a16:colId xmlns:a16="http://schemas.microsoft.com/office/drawing/2014/main" val="20004"/>
                    </a:ext>
                  </a:extLst>
                </a:gridCol>
                <a:gridCol w="2028825">
                  <a:extLst>
                    <a:ext uri="{9D8B030D-6E8A-4147-A177-3AD203B41FA5}">
                      <a16:colId xmlns:a16="http://schemas.microsoft.com/office/drawing/2014/main" val="20005"/>
                    </a:ext>
                  </a:extLst>
                </a:gridCol>
                <a:gridCol w="2028825">
                  <a:extLst>
                    <a:ext uri="{9D8B030D-6E8A-4147-A177-3AD203B41FA5}">
                      <a16:colId xmlns:a16="http://schemas.microsoft.com/office/drawing/2014/main" val="20006"/>
                    </a:ext>
                  </a:extLst>
                </a:gridCol>
                <a:gridCol w="2028825">
                  <a:extLst>
                    <a:ext uri="{9D8B030D-6E8A-4147-A177-3AD203B41FA5}">
                      <a16:colId xmlns:a16="http://schemas.microsoft.com/office/drawing/2014/main" val="20007"/>
                    </a:ext>
                  </a:extLst>
                </a:gridCol>
              </a:tblGrid>
              <a:tr h="1072004">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T</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E</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E</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P</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E</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D</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extLst>
                  <a:ext uri="{0D108BD9-81ED-4DB2-BD59-A6C34878D82A}">
                    <a16:rowId xmlns:a16="http://schemas.microsoft.com/office/drawing/2014/main" val="10000"/>
                  </a:ext>
                </a:extLst>
              </a:tr>
              <a:tr h="784860">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Social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Technological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Economical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Environmental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Political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Legal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Ethical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Demographic</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extLst>
                  <a:ext uri="{0D108BD9-81ED-4DB2-BD59-A6C34878D82A}">
                    <a16:rowId xmlns:a16="http://schemas.microsoft.com/office/drawing/2014/main" val="10001"/>
                  </a:ext>
                </a:extLst>
              </a:tr>
              <a:tr h="2995868">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extLst>
                  <a:ext uri="{0D108BD9-81ED-4DB2-BD59-A6C34878D82A}">
                    <a16:rowId xmlns:a16="http://schemas.microsoft.com/office/drawing/2014/main" val="10002"/>
                  </a:ext>
                </a:extLst>
              </a:tr>
              <a:tr h="2995868">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1091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a:extLst>
            <a:ext uri="{FF2B5EF4-FFF2-40B4-BE49-F238E27FC236}">
              <a16:creationId xmlns:a16="http://schemas.microsoft.com/office/drawing/2014/main" id="{21F99E6C-2442-3E42-6428-157818D9502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A639D10-A295-1D17-891C-4873E860A64B}"/>
              </a:ext>
            </a:extLst>
          </p:cNvPr>
          <p:cNvSpPr txBox="1"/>
          <p:nvPr/>
        </p:nvSpPr>
        <p:spPr>
          <a:xfrm>
            <a:off x="1006871" y="765333"/>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185D52"/>
                </a:solidFill>
                <a:latin typeface="Public Sans Bold"/>
                <a:ea typeface="Public Sans Bold"/>
                <a:cs typeface="Public Sans Bold"/>
                <a:sym typeface="Public Sans Bold"/>
              </a:rPr>
              <a:t>STEEPLED ANALYSIS EXAMPLES</a:t>
            </a:r>
          </a:p>
        </p:txBody>
      </p:sp>
      <p:sp>
        <p:nvSpPr>
          <p:cNvPr id="3" name="TextBox 3">
            <a:extLst>
              <a:ext uri="{FF2B5EF4-FFF2-40B4-BE49-F238E27FC236}">
                <a16:creationId xmlns:a16="http://schemas.microsoft.com/office/drawing/2014/main" id="{A8D89A58-93F2-D4DF-9489-792EED4B5287}"/>
              </a:ext>
            </a:extLst>
          </p:cNvPr>
          <p:cNvSpPr txBox="1"/>
          <p:nvPr/>
        </p:nvSpPr>
        <p:spPr>
          <a:xfrm rot="-5400000">
            <a:off x="-817726" y="5222222"/>
            <a:ext cx="2908686" cy="312843"/>
          </a:xfrm>
          <a:prstGeom prst="rect">
            <a:avLst/>
          </a:prstGeom>
        </p:spPr>
        <p:txBody>
          <a:bodyPr wrap="square" lIns="0" tIns="0" rIns="0" bIns="0" rtlCol="0" anchor="t">
            <a:spAutoFit/>
          </a:bodyPr>
          <a:lstStyle/>
          <a:p>
            <a:pPr algn="l">
              <a:lnSpc>
                <a:spcPts val="2672"/>
              </a:lnSpc>
              <a:spcBef>
                <a:spcPct val="0"/>
              </a:spcBef>
            </a:pPr>
            <a:r>
              <a:rPr lang="en-US" sz="1908" b="1" spc="433" dirty="0">
                <a:solidFill>
                  <a:srgbClr val="009C82"/>
                </a:solidFill>
                <a:latin typeface="Public Sans Bold"/>
                <a:ea typeface="Public Sans Bold"/>
                <a:cs typeface="Public Sans Bold"/>
                <a:sym typeface="Public Sans Bold"/>
              </a:rPr>
              <a:t>SMART TEXTILES</a:t>
            </a:r>
          </a:p>
        </p:txBody>
      </p:sp>
      <p:sp>
        <p:nvSpPr>
          <p:cNvPr id="4" name="TextBox 4">
            <a:extLst>
              <a:ext uri="{FF2B5EF4-FFF2-40B4-BE49-F238E27FC236}">
                <a16:creationId xmlns:a16="http://schemas.microsoft.com/office/drawing/2014/main" id="{AF95D4CA-B967-DF1A-E698-CA071942764C}"/>
              </a:ext>
            </a:extLst>
          </p:cNvPr>
          <p:cNvSpPr txBox="1"/>
          <p:nvPr/>
        </p:nvSpPr>
        <p:spPr>
          <a:xfrm rot="-5400000">
            <a:off x="-820312" y="8079943"/>
            <a:ext cx="2721976" cy="659091"/>
          </a:xfrm>
          <a:prstGeom prst="rect">
            <a:avLst/>
          </a:prstGeom>
        </p:spPr>
        <p:txBody>
          <a:bodyPr lIns="0" tIns="0" rIns="0" bIns="0" rtlCol="0" anchor="t">
            <a:spAutoFit/>
          </a:bodyPr>
          <a:lstStyle/>
          <a:p>
            <a:pPr algn="ctr">
              <a:lnSpc>
                <a:spcPts val="2672"/>
              </a:lnSpc>
              <a:spcBef>
                <a:spcPct val="0"/>
              </a:spcBef>
            </a:pPr>
            <a:r>
              <a:rPr lang="en-US" sz="1908" b="1" spc="433" dirty="0">
                <a:solidFill>
                  <a:srgbClr val="009C82"/>
                </a:solidFill>
                <a:latin typeface="Public Sans Bold"/>
                <a:ea typeface="Public Sans Bold"/>
                <a:cs typeface="Public Sans Bold"/>
                <a:sym typeface="Public Sans Bold"/>
              </a:rPr>
              <a:t>SUSTAINABLE TEXTILES</a:t>
            </a:r>
          </a:p>
        </p:txBody>
      </p:sp>
      <p:sp>
        <p:nvSpPr>
          <p:cNvPr id="5" name="AutoShape 5">
            <a:extLst>
              <a:ext uri="{FF2B5EF4-FFF2-40B4-BE49-F238E27FC236}">
                <a16:creationId xmlns:a16="http://schemas.microsoft.com/office/drawing/2014/main" id="{DBA50E8C-9B47-7D2B-C352-8D9600D8DFB6}"/>
              </a:ext>
            </a:extLst>
          </p:cNvPr>
          <p:cNvSpPr/>
          <p:nvPr/>
        </p:nvSpPr>
        <p:spPr>
          <a:xfrm flipV="1">
            <a:off x="1006866" y="1421195"/>
            <a:ext cx="16230594" cy="38509"/>
          </a:xfrm>
          <a:prstGeom prst="line">
            <a:avLst/>
          </a:prstGeom>
          <a:ln w="9525" cap="flat">
            <a:solidFill>
              <a:srgbClr val="185D52"/>
            </a:solidFill>
            <a:prstDash val="solid"/>
            <a:headEnd type="none" w="sm" len="sm"/>
            <a:tailEnd type="none" w="sm" len="sm"/>
          </a:ln>
        </p:spPr>
        <p:txBody>
          <a:bodyPr/>
          <a:lstStyle/>
          <a:p>
            <a:endParaRPr lang="nl-NL"/>
          </a:p>
        </p:txBody>
      </p:sp>
      <p:graphicFrame>
        <p:nvGraphicFramePr>
          <p:cNvPr id="6" name="Table 6">
            <a:extLst>
              <a:ext uri="{FF2B5EF4-FFF2-40B4-BE49-F238E27FC236}">
                <a16:creationId xmlns:a16="http://schemas.microsoft.com/office/drawing/2014/main" id="{7574D68F-6BB1-B2E2-FF2C-A664C96220D9}"/>
              </a:ext>
            </a:extLst>
          </p:cNvPr>
          <p:cNvGraphicFramePr>
            <a:graphicFrameLocks noGrp="1"/>
          </p:cNvGraphicFramePr>
          <p:nvPr>
            <p:extLst>
              <p:ext uri="{D42A27DB-BD31-4B8C-83A1-F6EECF244321}">
                <p14:modId xmlns:p14="http://schemas.microsoft.com/office/powerpoint/2010/main" val="3489743977"/>
              </p:ext>
            </p:extLst>
          </p:nvPr>
        </p:nvGraphicFramePr>
        <p:xfrm>
          <a:off x="1028700" y="2068698"/>
          <a:ext cx="16230600" cy="7848600"/>
        </p:xfrm>
        <a:graphic>
          <a:graphicData uri="http://schemas.openxmlformats.org/drawingml/2006/table">
            <a:tbl>
              <a:tblPr/>
              <a:tblGrid>
                <a:gridCol w="2028825">
                  <a:extLst>
                    <a:ext uri="{9D8B030D-6E8A-4147-A177-3AD203B41FA5}">
                      <a16:colId xmlns:a16="http://schemas.microsoft.com/office/drawing/2014/main" val="20000"/>
                    </a:ext>
                  </a:extLst>
                </a:gridCol>
                <a:gridCol w="2028825">
                  <a:extLst>
                    <a:ext uri="{9D8B030D-6E8A-4147-A177-3AD203B41FA5}">
                      <a16:colId xmlns:a16="http://schemas.microsoft.com/office/drawing/2014/main" val="20001"/>
                    </a:ext>
                  </a:extLst>
                </a:gridCol>
                <a:gridCol w="2028825">
                  <a:extLst>
                    <a:ext uri="{9D8B030D-6E8A-4147-A177-3AD203B41FA5}">
                      <a16:colId xmlns:a16="http://schemas.microsoft.com/office/drawing/2014/main" val="20002"/>
                    </a:ext>
                  </a:extLst>
                </a:gridCol>
                <a:gridCol w="2028825">
                  <a:extLst>
                    <a:ext uri="{9D8B030D-6E8A-4147-A177-3AD203B41FA5}">
                      <a16:colId xmlns:a16="http://schemas.microsoft.com/office/drawing/2014/main" val="20003"/>
                    </a:ext>
                  </a:extLst>
                </a:gridCol>
                <a:gridCol w="2028825">
                  <a:extLst>
                    <a:ext uri="{9D8B030D-6E8A-4147-A177-3AD203B41FA5}">
                      <a16:colId xmlns:a16="http://schemas.microsoft.com/office/drawing/2014/main" val="20004"/>
                    </a:ext>
                  </a:extLst>
                </a:gridCol>
                <a:gridCol w="2028825">
                  <a:extLst>
                    <a:ext uri="{9D8B030D-6E8A-4147-A177-3AD203B41FA5}">
                      <a16:colId xmlns:a16="http://schemas.microsoft.com/office/drawing/2014/main" val="20005"/>
                    </a:ext>
                  </a:extLst>
                </a:gridCol>
                <a:gridCol w="2028825">
                  <a:extLst>
                    <a:ext uri="{9D8B030D-6E8A-4147-A177-3AD203B41FA5}">
                      <a16:colId xmlns:a16="http://schemas.microsoft.com/office/drawing/2014/main" val="20006"/>
                    </a:ext>
                  </a:extLst>
                </a:gridCol>
                <a:gridCol w="2028825">
                  <a:extLst>
                    <a:ext uri="{9D8B030D-6E8A-4147-A177-3AD203B41FA5}">
                      <a16:colId xmlns:a16="http://schemas.microsoft.com/office/drawing/2014/main" val="20007"/>
                    </a:ext>
                  </a:extLst>
                </a:gridCol>
              </a:tblGrid>
              <a:tr h="1072004">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T</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E</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E</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P</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E</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tc>
                  <a:txBody>
                    <a:bodyPr/>
                    <a:lstStyle/>
                    <a:p>
                      <a:pPr algn="ctr">
                        <a:lnSpc>
                          <a:spcPts val="4455"/>
                        </a:lnSpc>
                        <a:defRPr/>
                      </a:pPr>
                      <a:r>
                        <a:rPr lang="en-US" sz="3182" b="1">
                          <a:solidFill>
                            <a:srgbClr val="FFFFFF"/>
                          </a:solidFill>
                          <a:latin typeface="Public Sans Bold"/>
                          <a:ea typeface="Public Sans Bold"/>
                          <a:cs typeface="Public Sans Bold"/>
                          <a:sym typeface="Public Sans Bold"/>
                        </a:rPr>
                        <a:t>D</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009C82"/>
                    </a:solidFill>
                  </a:tcPr>
                </a:tc>
                <a:extLst>
                  <a:ext uri="{0D108BD9-81ED-4DB2-BD59-A6C34878D82A}">
                    <a16:rowId xmlns:a16="http://schemas.microsoft.com/office/drawing/2014/main" val="10000"/>
                  </a:ext>
                </a:extLst>
              </a:tr>
              <a:tr h="784860">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Social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Technological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Economical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Environmental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Political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Legal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Ethical</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tc>
                  <a:txBody>
                    <a:bodyPr/>
                    <a:lstStyle/>
                    <a:p>
                      <a:pPr algn="ctr">
                        <a:lnSpc>
                          <a:spcPts val="2495"/>
                        </a:lnSpc>
                        <a:defRPr/>
                      </a:pPr>
                      <a:r>
                        <a:rPr lang="en-US" sz="1782" i="1">
                          <a:solidFill>
                            <a:srgbClr val="FFFFFF"/>
                          </a:solidFill>
                          <a:latin typeface="Public Sans Italics"/>
                          <a:ea typeface="Public Sans Italics"/>
                          <a:cs typeface="Public Sans Italics"/>
                          <a:sym typeface="Public Sans Italics"/>
                        </a:rPr>
                        <a:t>Demographic</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solidFill>
                      <a:srgbClr val="6EBBAE"/>
                    </a:solidFill>
                  </a:tcPr>
                </a:tc>
                <a:extLst>
                  <a:ext uri="{0D108BD9-81ED-4DB2-BD59-A6C34878D82A}">
                    <a16:rowId xmlns:a16="http://schemas.microsoft.com/office/drawing/2014/main" val="10001"/>
                  </a:ext>
                </a:extLst>
              </a:tr>
              <a:tr h="2995868">
                <a:tc>
                  <a:txBody>
                    <a:bodyPr/>
                    <a:lstStyle/>
                    <a:p>
                      <a:pPr algn="ctr">
                        <a:lnSpc>
                          <a:spcPts val="2495"/>
                        </a:lnSpc>
                        <a:defRPr/>
                      </a:pPr>
                      <a:r>
                        <a:rPr lang="en-US" sz="1782">
                          <a:solidFill>
                            <a:srgbClr val="000000"/>
                          </a:solidFill>
                          <a:latin typeface="Public Sans"/>
                          <a:ea typeface="Public Sans"/>
                          <a:cs typeface="Public Sans"/>
                          <a:sym typeface="Public Sans"/>
                        </a:rPr>
                        <a:t>Designing textiles for diverse populations including people with disabilities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Use of AI and IoT for real-time health monitoring via textiles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dirty="0">
                          <a:solidFill>
                            <a:srgbClr val="000000"/>
                          </a:solidFill>
                          <a:latin typeface="Public Sans"/>
                          <a:ea typeface="Public Sans"/>
                          <a:cs typeface="Public Sans"/>
                          <a:sym typeface="Public Sans"/>
                        </a:rPr>
                        <a:t>Rise of  markets for smart health-monitoring textiles</a:t>
                      </a: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Designing smart textiles for longer product lifecycles to reduce environmental impact</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Government regulations mandating data privacy and cybersecurity for wearables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Product safety standards for electronic textiles to prevent harm to users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Industry codes promoting responsible innovation in smart textiles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Growing demand for wearables personalized to aging populations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extLst>
                  <a:ext uri="{0D108BD9-81ED-4DB2-BD59-A6C34878D82A}">
                    <a16:rowId xmlns:a16="http://schemas.microsoft.com/office/drawing/2014/main" val="10002"/>
                  </a:ext>
                </a:extLst>
              </a:tr>
              <a:tr h="2995868">
                <a:tc>
                  <a:txBody>
                    <a:bodyPr/>
                    <a:lstStyle/>
                    <a:p>
                      <a:pPr algn="ctr">
                        <a:lnSpc>
                          <a:spcPts val="2495"/>
                        </a:lnSpc>
                        <a:defRPr/>
                      </a:pPr>
                      <a:r>
                        <a:rPr lang="en-US" sz="1782">
                          <a:solidFill>
                            <a:srgbClr val="000000"/>
                          </a:solidFill>
                          <a:latin typeface="Public Sans"/>
                          <a:ea typeface="Public Sans"/>
                          <a:cs typeface="Public Sans"/>
                          <a:sym typeface="Public Sans"/>
                        </a:rPr>
                        <a:t>Growing consumer demand for ethical and transparent supply chains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dirty="0">
                          <a:solidFill>
                            <a:srgbClr val="000000"/>
                          </a:solidFill>
                          <a:latin typeface="Public Sans"/>
                          <a:ea typeface="Public Sans"/>
                          <a:cs typeface="Public Sans"/>
                          <a:sym typeface="Public Sans"/>
                        </a:rPr>
                        <a:t>Enhanced traceability technologies (e.g., blockchain)</a:t>
                      </a: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Growth of global markets for recycled and organic textile materials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Expansion of zero-waste production and circular textile economies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Policies promoting adoption of Digital Product Passports for transparency in textile supply chains</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Regulations mandating non-toxic, recyclable materials from the start (e.g. SSbD)</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a:solidFill>
                            <a:srgbClr val="000000"/>
                          </a:solidFill>
                          <a:latin typeface="Public Sans"/>
                          <a:ea typeface="Public Sans"/>
                          <a:cs typeface="Public Sans"/>
                          <a:sym typeface="Public Sans"/>
                        </a:rPr>
                        <a:t>Fair labor practices and community engagement in sourcing</a:t>
                      </a:r>
                      <a:endParaRPr lang="en-US" sz="110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tc>
                  <a:txBody>
                    <a:bodyPr/>
                    <a:lstStyle/>
                    <a:p>
                      <a:pPr algn="ctr">
                        <a:lnSpc>
                          <a:spcPts val="2495"/>
                        </a:lnSpc>
                        <a:defRPr/>
                      </a:pPr>
                      <a:r>
                        <a:rPr lang="en-US" sz="1782" dirty="0">
                          <a:solidFill>
                            <a:srgbClr val="000000"/>
                          </a:solidFill>
                          <a:latin typeface="Public Sans"/>
                          <a:ea typeface="Public Sans"/>
                          <a:cs typeface="Public Sans"/>
                          <a:sym typeface="Public Sans"/>
                        </a:rPr>
                        <a:t>Increasing interest in sustainable fashion among younger generations</a:t>
                      </a:r>
                      <a:endParaRPr lang="en-US" sz="1100" dirty="0"/>
                    </a:p>
                  </a:txBody>
                  <a:tcPr marL="190500" marR="190500" marT="190500" marB="190500" anchor="ctr">
                    <a:lnL w="38100" cap="flat" cmpd="sng" algn="ctr">
                      <a:solidFill>
                        <a:srgbClr val="009C82"/>
                      </a:solidFill>
                      <a:prstDash val="solid"/>
                      <a:round/>
                      <a:headEnd type="none" w="med" len="med"/>
                      <a:tailEnd type="none" w="med" len="med"/>
                    </a:lnL>
                    <a:lnR w="38100" cap="flat" cmpd="sng" algn="ctr">
                      <a:solidFill>
                        <a:srgbClr val="009C82"/>
                      </a:solidFill>
                      <a:prstDash val="solid"/>
                      <a:round/>
                      <a:headEnd type="none" w="med" len="med"/>
                      <a:tailEnd type="none" w="med" len="med"/>
                    </a:lnR>
                    <a:lnT w="38100" cap="flat" cmpd="sng" algn="ctr">
                      <a:solidFill>
                        <a:srgbClr val="009C82"/>
                      </a:solidFill>
                      <a:prstDash val="solid"/>
                      <a:round/>
                      <a:headEnd type="none" w="med" len="med"/>
                      <a:tailEnd type="none" w="med" len="med"/>
                    </a:lnT>
                    <a:lnB w="38100" cap="flat" cmpd="sng" algn="ctr">
                      <a:solidFill>
                        <a:srgbClr val="009C8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1033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006871" y="765333"/>
            <a:ext cx="16230600" cy="1310821"/>
          </a:xfrm>
          <a:prstGeom prst="rect">
            <a:avLst/>
          </a:prstGeom>
        </p:spPr>
        <p:txBody>
          <a:bodyPr lIns="0" tIns="0" rIns="0" bIns="0" rtlCol="0" anchor="t">
            <a:spAutoFit/>
          </a:bodyPr>
          <a:lstStyle/>
          <a:p>
            <a:pPr algn="l">
              <a:lnSpc>
                <a:spcPts val="5200"/>
              </a:lnSpc>
              <a:spcBef>
                <a:spcPct val="0"/>
              </a:spcBef>
            </a:pPr>
            <a:r>
              <a:rPr lang="en-US" sz="3714" b="1" spc="843" dirty="0">
                <a:solidFill>
                  <a:srgbClr val="2B2C30"/>
                </a:solidFill>
                <a:latin typeface="Public Sans Bold"/>
                <a:ea typeface="Public Sans Bold"/>
                <a:cs typeface="Public Sans Bold"/>
                <a:sym typeface="Public Sans Bold"/>
              </a:rPr>
              <a:t>FLEDDERMANN'S ETHICAL DESIGN PROBLEM-SOLVING TECHNIQUES</a:t>
            </a:r>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AutoShape 4"/>
          <p:cNvSpPr/>
          <p:nvPr/>
        </p:nvSpPr>
        <p:spPr>
          <a:xfrm flipV="1">
            <a:off x="1028695" y="2258559"/>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5" name="TextBox 5"/>
          <p:cNvSpPr txBox="1"/>
          <p:nvPr/>
        </p:nvSpPr>
        <p:spPr>
          <a:xfrm>
            <a:off x="1006882" y="2617224"/>
            <a:ext cx="16230589" cy="358618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Ethical issues in engineering often involve conflicting values or ambiguous situations.</a:t>
            </a:r>
          </a:p>
          <a:p>
            <a:pPr algn="l">
              <a:lnSpc>
                <a:spcPts val="3160"/>
              </a:lnSpc>
            </a:pPr>
            <a:r>
              <a:rPr lang="en-US" sz="2290" i="1" spc="224">
                <a:solidFill>
                  <a:srgbClr val="231F20"/>
                </a:solidFill>
                <a:latin typeface="DM Sans Italics"/>
                <a:ea typeface="DM Sans Italics"/>
                <a:cs typeface="DM Sans Italics"/>
                <a:sym typeface="DM Sans Italics"/>
              </a:rPr>
              <a:t>e.g., Should a smart textile track users’ location to improve function—if it risks their privacy?</a:t>
            </a:r>
          </a:p>
          <a:p>
            <a:pPr algn="l">
              <a:lnSpc>
                <a:spcPts val="3160"/>
              </a:lnSpc>
            </a:pPr>
            <a:endParaRPr lang="en-US" sz="2290" i="1" spc="224">
              <a:solidFill>
                <a:srgbClr val="231F20"/>
              </a:solidFill>
              <a:latin typeface="DM Sans Italics"/>
              <a:ea typeface="DM Sans Italics"/>
              <a:cs typeface="DM Sans Italics"/>
              <a:sym typeface="DM Sans Italics"/>
            </a:endParaRP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Helps engineers and designers address real-world dilemmas, like data privacy or environmental impact</a:t>
            </a: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Techniques like </a:t>
            </a:r>
            <a:r>
              <a:rPr lang="en-US" sz="2290" b="1" u="none" spc="224">
                <a:solidFill>
                  <a:srgbClr val="231F20"/>
                </a:solidFill>
                <a:latin typeface="DM Sans Bold"/>
                <a:ea typeface="DM Sans Bold"/>
                <a:cs typeface="DM Sans Bold"/>
                <a:sym typeface="DM Sans Bold"/>
              </a:rPr>
              <a:t>line drawing</a:t>
            </a:r>
            <a:r>
              <a:rPr lang="en-US" sz="2290" u="none" spc="224">
                <a:solidFill>
                  <a:srgbClr val="231F20"/>
                </a:solidFill>
                <a:latin typeface="DM Sans"/>
                <a:ea typeface="DM Sans"/>
                <a:cs typeface="DM Sans"/>
                <a:sym typeface="DM Sans"/>
              </a:rPr>
              <a:t> and </a:t>
            </a:r>
            <a:r>
              <a:rPr lang="en-US" sz="2290" b="1" u="none" spc="224">
                <a:solidFill>
                  <a:srgbClr val="231F20"/>
                </a:solidFill>
                <a:latin typeface="DM Sans Bold"/>
                <a:ea typeface="DM Sans Bold"/>
                <a:cs typeface="DM Sans Bold"/>
                <a:sym typeface="DM Sans Bold"/>
              </a:rPr>
              <a:t>flowcharting</a:t>
            </a:r>
            <a:r>
              <a:rPr lang="en-US" sz="2290" u="none" spc="224">
                <a:solidFill>
                  <a:srgbClr val="231F20"/>
                </a:solidFill>
                <a:latin typeface="DM Sans"/>
                <a:ea typeface="DM Sans"/>
                <a:cs typeface="DM Sans"/>
                <a:sym typeface="DM Sans"/>
              </a:rPr>
              <a:t> support ethical reflection in complex textile technology contexts</a:t>
            </a: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Emphasizes: clarity, stakeholder involvement, responsible action</a:t>
            </a: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Ideal for technical research and design decisions</a:t>
            </a:r>
          </a:p>
        </p:txBody>
      </p:sp>
      <p:sp>
        <p:nvSpPr>
          <p:cNvPr id="7" name="TextBox 6">
            <a:extLst>
              <a:ext uri="{FF2B5EF4-FFF2-40B4-BE49-F238E27FC236}">
                <a16:creationId xmlns:a16="http://schemas.microsoft.com/office/drawing/2014/main" id="{98B6F921-577E-1D8E-1C21-A7AF0C9B5FEE}"/>
              </a:ext>
            </a:extLst>
          </p:cNvPr>
          <p:cNvSpPr txBox="1"/>
          <p:nvPr/>
        </p:nvSpPr>
        <p:spPr>
          <a:xfrm>
            <a:off x="646667" y="9305925"/>
            <a:ext cx="14751993" cy="323215"/>
          </a:xfrm>
          <a:prstGeom prst="rect">
            <a:avLst/>
          </a:prstGeom>
        </p:spPr>
        <p:txBody>
          <a:bodyPr lIns="0" tIns="0" rIns="0" bIns="0" rtlCol="0" anchor="t">
            <a:spAutoFit/>
          </a:bodyPr>
          <a:lstStyle/>
          <a:p>
            <a:pPr>
              <a:lnSpc>
                <a:spcPts val="2659"/>
              </a:lnSpc>
              <a:spcBef>
                <a:spcPct val="0"/>
              </a:spcBef>
            </a:pPr>
            <a:r>
              <a:rPr lang="en-US" sz="1899" dirty="0">
                <a:solidFill>
                  <a:srgbClr val="2B2C30"/>
                </a:solidFill>
                <a:latin typeface="Public Sans"/>
                <a:ea typeface="Public Sans"/>
                <a:cs typeface="Public Sans"/>
                <a:sym typeface="Public Sans"/>
              </a:rPr>
              <a:t>C. B. </a:t>
            </a:r>
            <a:r>
              <a:rPr lang="en-US" sz="1899" dirty="0" err="1">
                <a:solidFill>
                  <a:srgbClr val="2B2C30"/>
                </a:solidFill>
                <a:latin typeface="Public Sans"/>
                <a:ea typeface="Public Sans"/>
                <a:cs typeface="Public Sans"/>
                <a:sym typeface="Public Sans"/>
              </a:rPr>
              <a:t>Fleddermann</a:t>
            </a:r>
            <a:r>
              <a:rPr lang="en-US" sz="1899" dirty="0">
                <a:solidFill>
                  <a:srgbClr val="2B2C30"/>
                </a:solidFill>
                <a:latin typeface="Public Sans"/>
                <a:ea typeface="Public Sans"/>
                <a:cs typeface="Public Sans"/>
                <a:sym typeface="Public Sans"/>
              </a:rPr>
              <a:t>, </a:t>
            </a:r>
            <a:r>
              <a:rPr lang="en-US" sz="1899" i="1" dirty="0">
                <a:solidFill>
                  <a:srgbClr val="2B2C30"/>
                </a:solidFill>
                <a:latin typeface="Public Sans"/>
                <a:ea typeface="Public Sans"/>
                <a:cs typeface="Public Sans"/>
                <a:sym typeface="Public Sans"/>
              </a:rPr>
              <a:t>Engineering Ethics</a:t>
            </a:r>
            <a:r>
              <a:rPr lang="en-US" sz="1899" dirty="0">
                <a:solidFill>
                  <a:srgbClr val="2B2C30"/>
                </a:solidFill>
                <a:latin typeface="Public Sans"/>
                <a:ea typeface="Public Sans"/>
                <a:cs typeface="Public Sans"/>
                <a:sym typeface="Public Sans"/>
              </a:rPr>
              <a:t>. Pearson, 2012.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06894" y="1421195"/>
            <a:ext cx="16230594" cy="38509"/>
          </a:xfrm>
          <a:prstGeom prst="line">
            <a:avLst/>
          </a:prstGeom>
          <a:ln w="9525" cap="flat">
            <a:solidFill>
              <a:srgbClr val="2B2C30"/>
            </a:solidFill>
            <a:prstDash val="solid"/>
            <a:headEnd type="none" w="sm" len="sm"/>
            <a:tailEnd type="none" w="sm" len="sm"/>
          </a:ln>
        </p:spPr>
        <p:txBody>
          <a:bodyPr/>
          <a:lstStyle/>
          <a:p>
            <a:endParaRPr lang="nl-NL"/>
          </a:p>
        </p:txBody>
      </p:sp>
      <p:grpSp>
        <p:nvGrpSpPr>
          <p:cNvPr id="3" name="Group 3"/>
          <p:cNvGrpSpPr/>
          <p:nvPr/>
        </p:nvGrpSpPr>
        <p:grpSpPr>
          <a:xfrm>
            <a:off x="2726361" y="2227284"/>
            <a:ext cx="704611" cy="704611"/>
            <a:chOff x="0" y="0"/>
            <a:chExt cx="939481" cy="939481"/>
          </a:xfrm>
        </p:grpSpPr>
        <p:grpSp>
          <p:nvGrpSpPr>
            <p:cNvPr id="4" name="Group 4"/>
            <p:cNvGrpSpPr/>
            <p:nvPr/>
          </p:nvGrpSpPr>
          <p:grpSpPr>
            <a:xfrm>
              <a:off x="0" y="0"/>
              <a:ext cx="939481" cy="93948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C82"/>
              </a:solidFill>
              <a:ln cap="sq">
                <a:noFill/>
                <a:prstDash val="solid"/>
                <a:miter/>
              </a:ln>
            </p:spPr>
            <p:txBody>
              <a:bodyPr/>
              <a:lstStyle/>
              <a:p>
                <a:endParaRPr lang="nl-NL"/>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sp>
          <p:nvSpPr>
            <p:cNvPr id="7" name="TextBox 7"/>
            <p:cNvSpPr txBox="1"/>
            <p:nvPr/>
          </p:nvSpPr>
          <p:spPr>
            <a:xfrm>
              <a:off x="323052" y="8765"/>
              <a:ext cx="603729" cy="836227"/>
            </a:xfrm>
            <a:prstGeom prst="rect">
              <a:avLst/>
            </a:prstGeom>
          </p:spPr>
          <p:txBody>
            <a:bodyPr lIns="0" tIns="0" rIns="0" bIns="0" rtlCol="0" anchor="t">
              <a:spAutoFit/>
            </a:bodyPr>
            <a:lstStyle/>
            <a:p>
              <a:pPr algn="l">
                <a:lnSpc>
                  <a:spcPts val="5200"/>
                </a:lnSpc>
                <a:spcBef>
                  <a:spcPct val="0"/>
                </a:spcBef>
              </a:pPr>
              <a:r>
                <a:rPr lang="en-US" sz="3714" b="1" spc="843">
                  <a:solidFill>
                    <a:srgbClr val="FFFFFF"/>
                  </a:solidFill>
                  <a:latin typeface="Public Sans Bold"/>
                  <a:ea typeface="Public Sans Bold"/>
                  <a:cs typeface="Public Sans Bold"/>
                  <a:sym typeface="Public Sans Bold"/>
                </a:rPr>
                <a:t>1</a:t>
              </a:r>
            </a:p>
          </p:txBody>
        </p:sp>
      </p:grpSp>
      <p:grpSp>
        <p:nvGrpSpPr>
          <p:cNvPr id="8" name="Group 8"/>
          <p:cNvGrpSpPr/>
          <p:nvPr/>
        </p:nvGrpSpPr>
        <p:grpSpPr>
          <a:xfrm>
            <a:off x="2748478" y="6574990"/>
            <a:ext cx="704611" cy="7046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C82"/>
            </a:solidFill>
            <a:ln cap="sq">
              <a:noFill/>
              <a:prstDash val="solid"/>
              <a:miter/>
            </a:ln>
          </p:spPr>
          <p:txBody>
            <a:bodyPr/>
            <a:lstStyle/>
            <a:p>
              <a:endParaRPr lang="nl-NL"/>
            </a:p>
          </p:txBody>
        </p:sp>
        <p:sp>
          <p:nvSpPr>
            <p:cNvPr id="10" name="TextBox 10"/>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11" name="Group 11"/>
          <p:cNvGrpSpPr/>
          <p:nvPr/>
        </p:nvGrpSpPr>
        <p:grpSpPr>
          <a:xfrm>
            <a:off x="8489232" y="6574990"/>
            <a:ext cx="704611" cy="70461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C82"/>
            </a:solidFill>
            <a:ln cap="sq">
              <a:noFill/>
              <a:prstDash val="solid"/>
              <a:miter/>
            </a:ln>
          </p:spPr>
          <p:txBody>
            <a:bodyPr/>
            <a:lstStyle/>
            <a:p>
              <a:endParaRPr lang="nl-NL"/>
            </a:p>
          </p:txBody>
        </p:sp>
        <p:sp>
          <p:nvSpPr>
            <p:cNvPr id="13" name="TextBox 13"/>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14" name="Group 14"/>
          <p:cNvGrpSpPr/>
          <p:nvPr/>
        </p:nvGrpSpPr>
        <p:grpSpPr>
          <a:xfrm>
            <a:off x="14706688" y="6574990"/>
            <a:ext cx="704611" cy="70461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C82"/>
            </a:solidFill>
            <a:ln cap="sq">
              <a:noFill/>
              <a:prstDash val="solid"/>
              <a:miter/>
            </a:ln>
          </p:spPr>
          <p:txBody>
            <a:bodyPr/>
            <a:lstStyle/>
            <a:p>
              <a:endParaRPr lang="nl-NL"/>
            </a:p>
          </p:txBody>
        </p:sp>
        <p:sp>
          <p:nvSpPr>
            <p:cNvPr id="16" name="TextBox 16"/>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17" name="Group 17"/>
          <p:cNvGrpSpPr/>
          <p:nvPr/>
        </p:nvGrpSpPr>
        <p:grpSpPr>
          <a:xfrm>
            <a:off x="8398358" y="2227284"/>
            <a:ext cx="704611" cy="70461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C82"/>
            </a:solidFill>
            <a:ln cap="sq">
              <a:noFill/>
              <a:prstDash val="solid"/>
              <a:miter/>
            </a:ln>
          </p:spPr>
          <p:txBody>
            <a:bodyPr/>
            <a:lstStyle/>
            <a:p>
              <a:endParaRPr lang="nl-NL"/>
            </a:p>
          </p:txBody>
        </p:sp>
        <p:sp>
          <p:nvSpPr>
            <p:cNvPr id="19" name="TextBox 19"/>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20" name="Group 20"/>
          <p:cNvGrpSpPr/>
          <p:nvPr/>
        </p:nvGrpSpPr>
        <p:grpSpPr>
          <a:xfrm>
            <a:off x="14615814" y="2227284"/>
            <a:ext cx="704611" cy="70461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C82"/>
            </a:solidFill>
            <a:ln cap="sq">
              <a:noFill/>
              <a:prstDash val="solid"/>
              <a:miter/>
            </a:ln>
          </p:spPr>
          <p:txBody>
            <a:bodyPr/>
            <a:lstStyle/>
            <a:p>
              <a:endParaRPr lang="nl-NL"/>
            </a:p>
          </p:txBody>
        </p:sp>
        <p:sp>
          <p:nvSpPr>
            <p:cNvPr id="22" name="TextBox 22"/>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sp>
        <p:nvSpPr>
          <p:cNvPr id="23" name="Freeform 23"/>
          <p:cNvSpPr/>
          <p:nvPr/>
        </p:nvSpPr>
        <p:spPr>
          <a:xfrm flipV="1">
            <a:off x="-85888" y="4712703"/>
            <a:ext cx="3367196" cy="1438711"/>
          </a:xfrm>
          <a:custGeom>
            <a:avLst/>
            <a:gdLst/>
            <a:ahLst/>
            <a:cxnLst/>
            <a:rect l="l" t="t" r="r" b="b"/>
            <a:pathLst>
              <a:path w="3367196" h="1438711">
                <a:moveTo>
                  <a:pt x="0" y="1438711"/>
                </a:moveTo>
                <a:lnTo>
                  <a:pt x="3367196" y="1438711"/>
                </a:lnTo>
                <a:lnTo>
                  <a:pt x="3367196" y="0"/>
                </a:lnTo>
                <a:lnTo>
                  <a:pt x="0" y="0"/>
                </a:lnTo>
                <a:lnTo>
                  <a:pt x="0" y="143871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24" name="Group 24"/>
          <p:cNvGrpSpPr/>
          <p:nvPr/>
        </p:nvGrpSpPr>
        <p:grpSpPr>
          <a:xfrm>
            <a:off x="1006871" y="3222358"/>
            <a:ext cx="4548873" cy="1204595"/>
            <a:chOff x="0" y="0"/>
            <a:chExt cx="6065164" cy="1606127"/>
          </a:xfrm>
        </p:grpSpPr>
        <p:sp>
          <p:nvSpPr>
            <p:cNvPr id="25" name="TextBox 25"/>
            <p:cNvSpPr txBox="1"/>
            <p:nvPr/>
          </p:nvSpPr>
          <p:spPr>
            <a:xfrm>
              <a:off x="0" y="-66675"/>
              <a:ext cx="6065164" cy="632249"/>
            </a:xfrm>
            <a:prstGeom prst="rect">
              <a:avLst/>
            </a:prstGeom>
          </p:spPr>
          <p:txBody>
            <a:bodyPr lIns="0" tIns="0" rIns="0" bIns="0" rtlCol="0" anchor="t">
              <a:spAutoFit/>
            </a:bodyPr>
            <a:lstStyle/>
            <a:p>
              <a:pPr algn="ctr">
                <a:lnSpc>
                  <a:spcPts val="3919"/>
                </a:lnSpc>
              </a:pPr>
              <a:r>
                <a:rPr lang="en-US" sz="2799" b="1">
                  <a:solidFill>
                    <a:srgbClr val="2B2C30"/>
                  </a:solidFill>
                  <a:latin typeface="Public Sans Bold"/>
                  <a:ea typeface="Public Sans Bold"/>
                  <a:cs typeface="Public Sans Bold"/>
                  <a:sym typeface="Public Sans Bold"/>
                </a:rPr>
                <a:t>Define the problem</a:t>
              </a:r>
            </a:p>
          </p:txBody>
        </p:sp>
        <p:sp>
          <p:nvSpPr>
            <p:cNvPr id="26" name="TextBox 26"/>
            <p:cNvSpPr txBox="1"/>
            <p:nvPr/>
          </p:nvSpPr>
          <p:spPr>
            <a:xfrm>
              <a:off x="0" y="743374"/>
              <a:ext cx="6065164" cy="862753"/>
            </a:xfrm>
            <a:prstGeom prst="rect">
              <a:avLst/>
            </a:prstGeom>
          </p:spPr>
          <p:txBody>
            <a:bodyPr lIns="0" tIns="0" rIns="0" bIns="0" rtlCol="0" anchor="t">
              <a:spAutoFit/>
            </a:bodyPr>
            <a:lstStyle/>
            <a:p>
              <a:pPr algn="ctr">
                <a:lnSpc>
                  <a:spcPts val="2659"/>
                </a:lnSpc>
              </a:pPr>
              <a:r>
                <a:rPr lang="en-US" sz="1899" i="1">
                  <a:solidFill>
                    <a:srgbClr val="2B2C30"/>
                  </a:solidFill>
                  <a:latin typeface="Public Sans Italics"/>
                  <a:ea typeface="Public Sans Italics"/>
                  <a:cs typeface="Public Sans Italics"/>
                  <a:sym typeface="Public Sans Italics"/>
                </a:rPr>
                <a:t>e.g. is it ethical to collect biometric data without full user consent?</a:t>
              </a:r>
            </a:p>
          </p:txBody>
        </p:sp>
      </p:grpSp>
      <p:grpSp>
        <p:nvGrpSpPr>
          <p:cNvPr id="27" name="Group 27"/>
          <p:cNvGrpSpPr/>
          <p:nvPr/>
        </p:nvGrpSpPr>
        <p:grpSpPr>
          <a:xfrm>
            <a:off x="13032817" y="3251277"/>
            <a:ext cx="3870605" cy="1204595"/>
            <a:chOff x="0" y="0"/>
            <a:chExt cx="5160807" cy="1606127"/>
          </a:xfrm>
        </p:grpSpPr>
        <p:sp>
          <p:nvSpPr>
            <p:cNvPr id="28" name="TextBox 28"/>
            <p:cNvSpPr txBox="1"/>
            <p:nvPr/>
          </p:nvSpPr>
          <p:spPr>
            <a:xfrm>
              <a:off x="0" y="-66675"/>
              <a:ext cx="5160807" cy="632249"/>
            </a:xfrm>
            <a:prstGeom prst="rect">
              <a:avLst/>
            </a:prstGeom>
          </p:spPr>
          <p:txBody>
            <a:bodyPr lIns="0" tIns="0" rIns="0" bIns="0" rtlCol="0" anchor="t">
              <a:spAutoFit/>
            </a:bodyPr>
            <a:lstStyle/>
            <a:p>
              <a:pPr algn="ctr">
                <a:lnSpc>
                  <a:spcPts val="3919"/>
                </a:lnSpc>
              </a:pPr>
              <a:r>
                <a:rPr lang="en-US" sz="2799" b="1">
                  <a:solidFill>
                    <a:srgbClr val="2B2C30"/>
                  </a:solidFill>
                  <a:latin typeface="Public Sans Bold"/>
                  <a:ea typeface="Public Sans Bold"/>
                  <a:cs typeface="Public Sans Bold"/>
                  <a:sym typeface="Public Sans Bold"/>
                </a:rPr>
                <a:t>Identify stakeholders</a:t>
              </a:r>
            </a:p>
          </p:txBody>
        </p:sp>
        <p:sp>
          <p:nvSpPr>
            <p:cNvPr id="29" name="TextBox 29"/>
            <p:cNvSpPr txBox="1"/>
            <p:nvPr/>
          </p:nvSpPr>
          <p:spPr>
            <a:xfrm>
              <a:off x="0" y="743374"/>
              <a:ext cx="5160807" cy="862753"/>
            </a:xfrm>
            <a:prstGeom prst="rect">
              <a:avLst/>
            </a:prstGeom>
          </p:spPr>
          <p:txBody>
            <a:bodyPr lIns="0" tIns="0" rIns="0" bIns="0" rtlCol="0" anchor="t">
              <a:spAutoFit/>
            </a:bodyPr>
            <a:lstStyle/>
            <a:p>
              <a:pPr algn="ctr">
                <a:lnSpc>
                  <a:spcPts val="2659"/>
                </a:lnSpc>
              </a:pPr>
              <a:r>
                <a:rPr lang="en-US" sz="1899" i="1">
                  <a:solidFill>
                    <a:srgbClr val="2B2C30"/>
                  </a:solidFill>
                  <a:latin typeface="Public Sans Italics"/>
                  <a:ea typeface="Public Sans Italics"/>
                  <a:cs typeface="Public Sans Italics"/>
                  <a:sym typeface="Public Sans Italics"/>
                </a:rPr>
                <a:t>e.g. end-users, supply chain workers</a:t>
              </a:r>
            </a:p>
          </p:txBody>
        </p:sp>
      </p:grpSp>
      <p:grpSp>
        <p:nvGrpSpPr>
          <p:cNvPr id="30" name="Group 30"/>
          <p:cNvGrpSpPr/>
          <p:nvPr/>
        </p:nvGrpSpPr>
        <p:grpSpPr>
          <a:xfrm>
            <a:off x="826347" y="7565351"/>
            <a:ext cx="4548873" cy="1204595"/>
            <a:chOff x="0" y="0"/>
            <a:chExt cx="6065164" cy="1606127"/>
          </a:xfrm>
        </p:grpSpPr>
        <p:sp>
          <p:nvSpPr>
            <p:cNvPr id="31" name="TextBox 31"/>
            <p:cNvSpPr txBox="1"/>
            <p:nvPr/>
          </p:nvSpPr>
          <p:spPr>
            <a:xfrm>
              <a:off x="0" y="-66675"/>
              <a:ext cx="6065164" cy="632249"/>
            </a:xfrm>
            <a:prstGeom prst="rect">
              <a:avLst/>
            </a:prstGeom>
          </p:spPr>
          <p:txBody>
            <a:bodyPr lIns="0" tIns="0" rIns="0" bIns="0" rtlCol="0" anchor="t">
              <a:spAutoFit/>
            </a:bodyPr>
            <a:lstStyle/>
            <a:p>
              <a:pPr algn="ctr">
                <a:lnSpc>
                  <a:spcPts val="3919"/>
                </a:lnSpc>
              </a:pPr>
              <a:r>
                <a:rPr lang="en-US" sz="2799" b="1">
                  <a:solidFill>
                    <a:srgbClr val="2B2C30"/>
                  </a:solidFill>
                  <a:latin typeface="Public Sans Bold"/>
                  <a:ea typeface="Public Sans Bold"/>
                  <a:cs typeface="Public Sans Bold"/>
                  <a:sym typeface="Public Sans Bold"/>
                </a:rPr>
                <a:t>Evaluate alternatives</a:t>
              </a:r>
            </a:p>
          </p:txBody>
        </p:sp>
        <p:sp>
          <p:nvSpPr>
            <p:cNvPr id="32" name="TextBox 32"/>
            <p:cNvSpPr txBox="1"/>
            <p:nvPr/>
          </p:nvSpPr>
          <p:spPr>
            <a:xfrm>
              <a:off x="0" y="743374"/>
              <a:ext cx="6065164" cy="862753"/>
            </a:xfrm>
            <a:prstGeom prst="rect">
              <a:avLst/>
            </a:prstGeom>
          </p:spPr>
          <p:txBody>
            <a:bodyPr lIns="0" tIns="0" rIns="0" bIns="0" rtlCol="0" anchor="t">
              <a:spAutoFit/>
            </a:bodyPr>
            <a:lstStyle/>
            <a:p>
              <a:pPr algn="ctr">
                <a:lnSpc>
                  <a:spcPts val="2659"/>
                </a:lnSpc>
              </a:pPr>
              <a:r>
                <a:rPr lang="en-US" sz="1899" i="1">
                  <a:solidFill>
                    <a:srgbClr val="2B2C30"/>
                  </a:solidFill>
                  <a:latin typeface="Public Sans Italics"/>
                  <a:ea typeface="Public Sans Italics"/>
                  <a:cs typeface="Public Sans Italics"/>
                  <a:sym typeface="Public Sans Italics"/>
                </a:rPr>
                <a:t>e.g. use encrypted local storage instead of cloud-based tracking</a:t>
              </a:r>
            </a:p>
          </p:txBody>
        </p:sp>
      </p:grpSp>
      <p:grpSp>
        <p:nvGrpSpPr>
          <p:cNvPr id="33" name="Group 33"/>
          <p:cNvGrpSpPr/>
          <p:nvPr/>
        </p:nvGrpSpPr>
        <p:grpSpPr>
          <a:xfrm>
            <a:off x="13167978" y="7565351"/>
            <a:ext cx="3644516" cy="1204595"/>
            <a:chOff x="0" y="0"/>
            <a:chExt cx="4859355" cy="1606127"/>
          </a:xfrm>
        </p:grpSpPr>
        <p:sp>
          <p:nvSpPr>
            <p:cNvPr id="34" name="TextBox 34"/>
            <p:cNvSpPr txBox="1"/>
            <p:nvPr/>
          </p:nvSpPr>
          <p:spPr>
            <a:xfrm>
              <a:off x="0" y="-66675"/>
              <a:ext cx="4859355" cy="632249"/>
            </a:xfrm>
            <a:prstGeom prst="rect">
              <a:avLst/>
            </a:prstGeom>
          </p:spPr>
          <p:txBody>
            <a:bodyPr lIns="0" tIns="0" rIns="0" bIns="0" rtlCol="0" anchor="t">
              <a:spAutoFit/>
            </a:bodyPr>
            <a:lstStyle/>
            <a:p>
              <a:pPr algn="ctr">
                <a:lnSpc>
                  <a:spcPts val="3919"/>
                </a:lnSpc>
              </a:pPr>
              <a:r>
                <a:rPr lang="en-US" sz="2799" b="1">
                  <a:solidFill>
                    <a:srgbClr val="2B2C30"/>
                  </a:solidFill>
                  <a:latin typeface="Public Sans Bold"/>
                  <a:ea typeface="Public Sans Bold"/>
                  <a:cs typeface="Public Sans Bold"/>
                  <a:sym typeface="Public Sans Bold"/>
                </a:rPr>
                <a:t>Act &amp; reflect</a:t>
              </a:r>
            </a:p>
          </p:txBody>
        </p:sp>
        <p:sp>
          <p:nvSpPr>
            <p:cNvPr id="35" name="TextBox 35"/>
            <p:cNvSpPr txBox="1"/>
            <p:nvPr/>
          </p:nvSpPr>
          <p:spPr>
            <a:xfrm>
              <a:off x="0" y="743374"/>
              <a:ext cx="4859355" cy="862753"/>
            </a:xfrm>
            <a:prstGeom prst="rect">
              <a:avLst/>
            </a:prstGeom>
          </p:spPr>
          <p:txBody>
            <a:bodyPr lIns="0" tIns="0" rIns="0" bIns="0" rtlCol="0" anchor="t">
              <a:spAutoFit/>
            </a:bodyPr>
            <a:lstStyle/>
            <a:p>
              <a:pPr algn="ctr">
                <a:lnSpc>
                  <a:spcPts val="2659"/>
                </a:lnSpc>
              </a:pPr>
              <a:r>
                <a:rPr lang="en-US" sz="1899">
                  <a:solidFill>
                    <a:srgbClr val="2B2C30"/>
                  </a:solidFill>
                  <a:latin typeface="Public Sans"/>
                  <a:ea typeface="Public Sans"/>
                  <a:cs typeface="Public Sans"/>
                  <a:sym typeface="Public Sans"/>
                </a:rPr>
                <a:t> </a:t>
              </a:r>
              <a:r>
                <a:rPr lang="en-US" sz="1899" i="1">
                  <a:solidFill>
                    <a:srgbClr val="2B2C30"/>
                  </a:solidFill>
                  <a:latin typeface="Public Sans Italics"/>
                  <a:ea typeface="Public Sans Italics"/>
                  <a:cs typeface="Public Sans Italics"/>
                  <a:sym typeface="Public Sans Italics"/>
                </a:rPr>
                <a:t>e.g. pilot test and revise design based on user feedback</a:t>
              </a:r>
            </a:p>
          </p:txBody>
        </p:sp>
      </p:grpSp>
      <p:grpSp>
        <p:nvGrpSpPr>
          <p:cNvPr id="36" name="Group 36"/>
          <p:cNvGrpSpPr/>
          <p:nvPr/>
        </p:nvGrpSpPr>
        <p:grpSpPr>
          <a:xfrm>
            <a:off x="6837478" y="7565351"/>
            <a:ext cx="3870605" cy="1537970"/>
            <a:chOff x="0" y="0"/>
            <a:chExt cx="5160807" cy="2050627"/>
          </a:xfrm>
        </p:grpSpPr>
        <p:sp>
          <p:nvSpPr>
            <p:cNvPr id="37" name="TextBox 37"/>
            <p:cNvSpPr txBox="1"/>
            <p:nvPr/>
          </p:nvSpPr>
          <p:spPr>
            <a:xfrm>
              <a:off x="0" y="-66675"/>
              <a:ext cx="5160807" cy="632249"/>
            </a:xfrm>
            <a:prstGeom prst="rect">
              <a:avLst/>
            </a:prstGeom>
          </p:spPr>
          <p:txBody>
            <a:bodyPr lIns="0" tIns="0" rIns="0" bIns="0" rtlCol="0" anchor="t">
              <a:spAutoFit/>
            </a:bodyPr>
            <a:lstStyle/>
            <a:p>
              <a:pPr algn="ctr">
                <a:lnSpc>
                  <a:spcPts val="3919"/>
                </a:lnSpc>
              </a:pPr>
              <a:r>
                <a:rPr lang="en-US" sz="2799" b="1">
                  <a:solidFill>
                    <a:srgbClr val="2B2C30"/>
                  </a:solidFill>
                  <a:latin typeface="Public Sans Bold"/>
                  <a:ea typeface="Public Sans Bold"/>
                  <a:cs typeface="Public Sans Bold"/>
                  <a:sym typeface="Public Sans Bold"/>
                </a:rPr>
                <a:t>Make an ethical choice</a:t>
              </a:r>
            </a:p>
          </p:txBody>
        </p:sp>
        <p:sp>
          <p:nvSpPr>
            <p:cNvPr id="38" name="TextBox 38"/>
            <p:cNvSpPr txBox="1"/>
            <p:nvPr/>
          </p:nvSpPr>
          <p:spPr>
            <a:xfrm>
              <a:off x="0" y="743374"/>
              <a:ext cx="5160807" cy="1307253"/>
            </a:xfrm>
            <a:prstGeom prst="rect">
              <a:avLst/>
            </a:prstGeom>
          </p:spPr>
          <p:txBody>
            <a:bodyPr lIns="0" tIns="0" rIns="0" bIns="0" rtlCol="0" anchor="t">
              <a:spAutoFit/>
            </a:bodyPr>
            <a:lstStyle/>
            <a:p>
              <a:pPr algn="ctr">
                <a:lnSpc>
                  <a:spcPts val="2659"/>
                </a:lnSpc>
              </a:pPr>
              <a:r>
                <a:rPr lang="en-US" sz="1899">
                  <a:solidFill>
                    <a:srgbClr val="2B2C30"/>
                  </a:solidFill>
                  <a:latin typeface="Public Sans"/>
                  <a:ea typeface="Public Sans"/>
                  <a:cs typeface="Public Sans"/>
                  <a:sym typeface="Public Sans"/>
                </a:rPr>
                <a:t> </a:t>
              </a:r>
              <a:r>
                <a:rPr lang="en-US" sz="1899" i="1">
                  <a:solidFill>
                    <a:srgbClr val="2B2C30"/>
                  </a:solidFill>
                  <a:latin typeface="Public Sans Italics"/>
                  <a:ea typeface="Public Sans Italics"/>
                  <a:cs typeface="Public Sans Italics"/>
                  <a:sym typeface="Public Sans Italics"/>
                </a:rPr>
                <a:t>e.g. select privacy-first designs, even at higher development cost, choose sustainable materials</a:t>
              </a:r>
            </a:p>
          </p:txBody>
        </p:sp>
      </p:grpSp>
      <p:grpSp>
        <p:nvGrpSpPr>
          <p:cNvPr id="39" name="Group 39"/>
          <p:cNvGrpSpPr/>
          <p:nvPr/>
        </p:nvGrpSpPr>
        <p:grpSpPr>
          <a:xfrm>
            <a:off x="6487142" y="3251277"/>
            <a:ext cx="4527044" cy="1204595"/>
            <a:chOff x="0" y="0"/>
            <a:chExt cx="6036059" cy="1606127"/>
          </a:xfrm>
        </p:grpSpPr>
        <p:sp>
          <p:nvSpPr>
            <p:cNvPr id="40" name="TextBox 40"/>
            <p:cNvSpPr txBox="1"/>
            <p:nvPr/>
          </p:nvSpPr>
          <p:spPr>
            <a:xfrm>
              <a:off x="0" y="-66675"/>
              <a:ext cx="6036059" cy="632249"/>
            </a:xfrm>
            <a:prstGeom prst="rect">
              <a:avLst/>
            </a:prstGeom>
          </p:spPr>
          <p:txBody>
            <a:bodyPr lIns="0" tIns="0" rIns="0" bIns="0" rtlCol="0" anchor="t">
              <a:spAutoFit/>
            </a:bodyPr>
            <a:lstStyle/>
            <a:p>
              <a:pPr algn="ctr">
                <a:lnSpc>
                  <a:spcPts val="3919"/>
                </a:lnSpc>
              </a:pPr>
              <a:r>
                <a:rPr lang="en-US" sz="2799" b="1">
                  <a:solidFill>
                    <a:srgbClr val="2B2C30"/>
                  </a:solidFill>
                  <a:latin typeface="Public Sans Bold"/>
                  <a:ea typeface="Public Sans Bold"/>
                  <a:cs typeface="Public Sans Bold"/>
                  <a:sym typeface="Public Sans Bold"/>
                </a:rPr>
                <a:t>Gather facts</a:t>
              </a:r>
            </a:p>
          </p:txBody>
        </p:sp>
        <p:sp>
          <p:nvSpPr>
            <p:cNvPr id="41" name="TextBox 41"/>
            <p:cNvSpPr txBox="1"/>
            <p:nvPr/>
          </p:nvSpPr>
          <p:spPr>
            <a:xfrm>
              <a:off x="0" y="743374"/>
              <a:ext cx="6036059" cy="862753"/>
            </a:xfrm>
            <a:prstGeom prst="rect">
              <a:avLst/>
            </a:prstGeom>
          </p:spPr>
          <p:txBody>
            <a:bodyPr lIns="0" tIns="0" rIns="0" bIns="0" rtlCol="0" anchor="t">
              <a:spAutoFit/>
            </a:bodyPr>
            <a:lstStyle/>
            <a:p>
              <a:pPr algn="ctr">
                <a:lnSpc>
                  <a:spcPts val="2659"/>
                </a:lnSpc>
              </a:pPr>
              <a:r>
                <a:rPr lang="en-US" sz="1899" i="1">
                  <a:solidFill>
                    <a:srgbClr val="2B2C30"/>
                  </a:solidFill>
                  <a:latin typeface="Public Sans Italics"/>
                  <a:ea typeface="Public Sans Italics"/>
                  <a:cs typeface="Public Sans Italics"/>
                  <a:sym typeface="Public Sans Italics"/>
                </a:rPr>
                <a:t>e.g. review privacy laws, sensor material toxicity, supply chain ethics</a:t>
              </a:r>
            </a:p>
          </p:txBody>
        </p:sp>
      </p:grpSp>
      <p:sp>
        <p:nvSpPr>
          <p:cNvPr id="42" name="TextBox 42"/>
          <p:cNvSpPr txBox="1"/>
          <p:nvPr/>
        </p:nvSpPr>
        <p:spPr>
          <a:xfrm>
            <a:off x="1006871" y="765333"/>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6 STEPS</a:t>
            </a:r>
          </a:p>
        </p:txBody>
      </p:sp>
      <p:sp>
        <p:nvSpPr>
          <p:cNvPr id="43" name="TextBox 43"/>
          <p:cNvSpPr txBox="1"/>
          <p:nvPr/>
        </p:nvSpPr>
        <p:spPr>
          <a:xfrm>
            <a:off x="2924092" y="6560132"/>
            <a:ext cx="452797" cy="648601"/>
          </a:xfrm>
          <a:prstGeom prst="rect">
            <a:avLst/>
          </a:prstGeom>
        </p:spPr>
        <p:txBody>
          <a:bodyPr lIns="0" tIns="0" rIns="0" bIns="0" rtlCol="0" anchor="t">
            <a:spAutoFit/>
          </a:bodyPr>
          <a:lstStyle/>
          <a:p>
            <a:pPr algn="l">
              <a:lnSpc>
                <a:spcPts val="5200"/>
              </a:lnSpc>
              <a:spcBef>
                <a:spcPct val="0"/>
              </a:spcBef>
            </a:pPr>
            <a:r>
              <a:rPr lang="en-US" sz="3714" b="1" spc="843">
                <a:solidFill>
                  <a:srgbClr val="FFFFFF"/>
                </a:solidFill>
                <a:latin typeface="Public Sans Bold"/>
                <a:ea typeface="Public Sans Bold"/>
                <a:cs typeface="Public Sans Bold"/>
                <a:sym typeface="Public Sans Bold"/>
              </a:rPr>
              <a:t>4</a:t>
            </a:r>
          </a:p>
        </p:txBody>
      </p:sp>
      <p:sp>
        <p:nvSpPr>
          <p:cNvPr id="44" name="TextBox 44"/>
          <p:cNvSpPr txBox="1"/>
          <p:nvPr/>
        </p:nvSpPr>
        <p:spPr>
          <a:xfrm>
            <a:off x="8691491" y="6560132"/>
            <a:ext cx="452797" cy="648601"/>
          </a:xfrm>
          <a:prstGeom prst="rect">
            <a:avLst/>
          </a:prstGeom>
        </p:spPr>
        <p:txBody>
          <a:bodyPr lIns="0" tIns="0" rIns="0" bIns="0" rtlCol="0" anchor="t">
            <a:spAutoFit/>
          </a:bodyPr>
          <a:lstStyle/>
          <a:p>
            <a:pPr algn="l">
              <a:lnSpc>
                <a:spcPts val="5200"/>
              </a:lnSpc>
              <a:spcBef>
                <a:spcPct val="0"/>
              </a:spcBef>
            </a:pPr>
            <a:r>
              <a:rPr lang="en-US" sz="3714" b="1" spc="843">
                <a:solidFill>
                  <a:srgbClr val="FFFFFF"/>
                </a:solidFill>
                <a:latin typeface="Public Sans Bold"/>
                <a:ea typeface="Public Sans Bold"/>
                <a:cs typeface="Public Sans Bold"/>
                <a:sym typeface="Public Sans Bold"/>
              </a:rPr>
              <a:t>5</a:t>
            </a:r>
          </a:p>
        </p:txBody>
      </p:sp>
      <p:sp>
        <p:nvSpPr>
          <p:cNvPr id="45" name="TextBox 45"/>
          <p:cNvSpPr txBox="1"/>
          <p:nvPr/>
        </p:nvSpPr>
        <p:spPr>
          <a:xfrm>
            <a:off x="14910877" y="6569657"/>
            <a:ext cx="452797" cy="648601"/>
          </a:xfrm>
          <a:prstGeom prst="rect">
            <a:avLst/>
          </a:prstGeom>
        </p:spPr>
        <p:txBody>
          <a:bodyPr lIns="0" tIns="0" rIns="0" bIns="0" rtlCol="0" anchor="t">
            <a:spAutoFit/>
          </a:bodyPr>
          <a:lstStyle/>
          <a:p>
            <a:pPr algn="l">
              <a:lnSpc>
                <a:spcPts val="5200"/>
              </a:lnSpc>
              <a:spcBef>
                <a:spcPct val="0"/>
              </a:spcBef>
            </a:pPr>
            <a:r>
              <a:rPr lang="en-US" sz="3714" b="1" spc="843">
                <a:solidFill>
                  <a:srgbClr val="FFFFFF"/>
                </a:solidFill>
                <a:latin typeface="Public Sans Bold"/>
                <a:ea typeface="Public Sans Bold"/>
                <a:cs typeface="Public Sans Bold"/>
                <a:sym typeface="Public Sans Bold"/>
              </a:rPr>
              <a:t>6</a:t>
            </a:r>
          </a:p>
        </p:txBody>
      </p:sp>
      <p:sp>
        <p:nvSpPr>
          <p:cNvPr id="46" name="TextBox 46"/>
          <p:cNvSpPr txBox="1"/>
          <p:nvPr/>
        </p:nvSpPr>
        <p:spPr>
          <a:xfrm>
            <a:off x="8593022" y="2212426"/>
            <a:ext cx="452797" cy="648601"/>
          </a:xfrm>
          <a:prstGeom prst="rect">
            <a:avLst/>
          </a:prstGeom>
        </p:spPr>
        <p:txBody>
          <a:bodyPr lIns="0" tIns="0" rIns="0" bIns="0" rtlCol="0" anchor="t">
            <a:spAutoFit/>
          </a:bodyPr>
          <a:lstStyle/>
          <a:p>
            <a:pPr algn="l">
              <a:lnSpc>
                <a:spcPts val="5200"/>
              </a:lnSpc>
              <a:spcBef>
                <a:spcPct val="0"/>
              </a:spcBef>
            </a:pPr>
            <a:r>
              <a:rPr lang="en-US" sz="3714" b="1" spc="843">
                <a:solidFill>
                  <a:srgbClr val="FFFFFF"/>
                </a:solidFill>
                <a:latin typeface="Public Sans Bold"/>
                <a:ea typeface="Public Sans Bold"/>
                <a:cs typeface="Public Sans Bold"/>
                <a:sym typeface="Public Sans Bold"/>
              </a:rPr>
              <a:t>2</a:t>
            </a:r>
          </a:p>
        </p:txBody>
      </p:sp>
      <p:sp>
        <p:nvSpPr>
          <p:cNvPr id="47" name="TextBox 47"/>
          <p:cNvSpPr txBox="1"/>
          <p:nvPr/>
        </p:nvSpPr>
        <p:spPr>
          <a:xfrm>
            <a:off x="14810478" y="2212426"/>
            <a:ext cx="452797" cy="648601"/>
          </a:xfrm>
          <a:prstGeom prst="rect">
            <a:avLst/>
          </a:prstGeom>
        </p:spPr>
        <p:txBody>
          <a:bodyPr lIns="0" tIns="0" rIns="0" bIns="0" rtlCol="0" anchor="t">
            <a:spAutoFit/>
          </a:bodyPr>
          <a:lstStyle/>
          <a:p>
            <a:pPr algn="l">
              <a:lnSpc>
                <a:spcPts val="5200"/>
              </a:lnSpc>
              <a:spcBef>
                <a:spcPct val="0"/>
              </a:spcBef>
            </a:pPr>
            <a:r>
              <a:rPr lang="en-US" sz="3714" b="1" spc="843">
                <a:solidFill>
                  <a:srgbClr val="FFFFFF"/>
                </a:solidFill>
                <a:latin typeface="Public Sans Bold"/>
                <a:ea typeface="Public Sans Bold"/>
                <a:cs typeface="Public Sans Bold"/>
                <a:sym typeface="Public Sans Bold"/>
              </a:rPr>
              <a:t>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3" name="AutoShape 3"/>
          <p:cNvSpPr/>
          <p:nvPr/>
        </p:nvSpPr>
        <p:spPr>
          <a:xfrm flipV="1">
            <a:off x="1006894" y="1421195"/>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4" name="TextBox 4"/>
          <p:cNvSpPr txBox="1"/>
          <p:nvPr/>
        </p:nvSpPr>
        <p:spPr>
          <a:xfrm>
            <a:off x="1028700" y="1987404"/>
            <a:ext cx="16230600" cy="718663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A method for comparing a moral dilemma to clear-cut ethical examples.</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b="1" spc="224">
                <a:solidFill>
                  <a:srgbClr val="231F20"/>
                </a:solidFill>
                <a:latin typeface="Public Sans Bold"/>
                <a:ea typeface="Public Sans Bold"/>
                <a:cs typeface="Public Sans Bold"/>
                <a:sym typeface="Public Sans Bold"/>
              </a:rPr>
              <a:t>WHEN TO USE</a:t>
            </a:r>
          </a:p>
          <a:p>
            <a:pPr algn="l">
              <a:lnSpc>
                <a:spcPts val="3160"/>
              </a:lnSpc>
            </a:pPr>
            <a:r>
              <a:rPr lang="en-US" sz="2290" spc="224">
                <a:solidFill>
                  <a:srgbClr val="231F20"/>
                </a:solidFill>
                <a:latin typeface="DM Sans"/>
                <a:ea typeface="DM Sans"/>
                <a:cs typeface="DM Sans"/>
                <a:sym typeface="DM Sans"/>
              </a:rPr>
              <a:t>When you need to compare an ethical dilemma to clear positive/negative examples</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u="none" spc="224">
                <a:solidFill>
                  <a:srgbClr val="231F20"/>
                </a:solidFill>
                <a:latin typeface="DM Sans"/>
                <a:ea typeface="DM Sans"/>
                <a:cs typeface="DM Sans"/>
                <a:sym typeface="DM Sans"/>
              </a:rPr>
              <a:t>Place examples along a line between:</a:t>
            </a: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Positive Paradigm — e.g., Full informed consent in wearables</a:t>
            </a: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Negative Paradigm — e.g., Collecting personal data secretly (without the user knowing)</a:t>
            </a: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Compare the case in question and see where it fits along this moral spectrum</a:t>
            </a: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Helps clarify where your situation leans ethically</a:t>
            </a:r>
          </a:p>
          <a:p>
            <a:pPr algn="l">
              <a:lnSpc>
                <a:spcPts val="3160"/>
              </a:lnSpc>
            </a:pPr>
            <a:endParaRPr lang="en-US" sz="2290" u="none" spc="224">
              <a:solidFill>
                <a:srgbClr val="231F20"/>
              </a:solidFill>
              <a:latin typeface="DM Sans"/>
              <a:ea typeface="DM Sans"/>
              <a:cs typeface="DM Sans"/>
              <a:sym typeface="DM Sans"/>
            </a:endParaRPr>
          </a:p>
          <a:p>
            <a:pPr algn="l">
              <a:lnSpc>
                <a:spcPts val="3160"/>
              </a:lnSpc>
            </a:pPr>
            <a:r>
              <a:rPr lang="en-US" sz="2290" b="1" u="none" spc="224">
                <a:solidFill>
                  <a:srgbClr val="231F20"/>
                </a:solidFill>
                <a:latin typeface="DM Sans Bold"/>
                <a:ea typeface="DM Sans Bold"/>
                <a:cs typeface="DM Sans Bold"/>
                <a:sym typeface="DM Sans Bold"/>
              </a:rPr>
              <a:t>Use case</a:t>
            </a:r>
            <a:r>
              <a:rPr lang="en-US" sz="2290" u="none" spc="224">
                <a:solidFill>
                  <a:srgbClr val="231F20"/>
                </a:solidFill>
                <a:latin typeface="DM Sans"/>
                <a:ea typeface="DM Sans"/>
                <a:cs typeface="DM Sans"/>
                <a:sym typeface="DM Sans"/>
              </a:rPr>
              <a:t>: Is it ethical to collect fitness data from smart clothing without consent?</a:t>
            </a:r>
          </a:p>
          <a:p>
            <a:pPr algn="l">
              <a:lnSpc>
                <a:spcPts val="3160"/>
              </a:lnSpc>
            </a:pPr>
            <a:r>
              <a:rPr lang="en-US" sz="2290" u="none" spc="224">
                <a:solidFill>
                  <a:srgbClr val="231F20"/>
                </a:solidFill>
                <a:latin typeface="DM Sans"/>
                <a:ea typeface="DM Sans"/>
                <a:cs typeface="DM Sans"/>
                <a:sym typeface="DM Sans"/>
              </a:rPr>
              <a:t>→ Place the scenario between fully transparent consent (positive) and hidden surveillance (negative).</a:t>
            </a:r>
          </a:p>
          <a:p>
            <a:pPr algn="l">
              <a:lnSpc>
                <a:spcPts val="3160"/>
              </a:lnSpc>
            </a:pPr>
            <a:endParaRPr lang="en-US" sz="2290" u="none" spc="224">
              <a:solidFill>
                <a:srgbClr val="231F20"/>
              </a:solidFill>
              <a:latin typeface="DM Sans"/>
              <a:ea typeface="DM Sans"/>
              <a:cs typeface="DM Sans"/>
              <a:sym typeface="DM Sans"/>
            </a:endParaRPr>
          </a:p>
          <a:p>
            <a:pPr algn="l">
              <a:lnSpc>
                <a:spcPts val="3160"/>
              </a:lnSpc>
            </a:pPr>
            <a:endParaRPr lang="en-US" sz="2290" u="none" spc="224">
              <a:solidFill>
                <a:srgbClr val="231F20"/>
              </a:solidFill>
              <a:latin typeface="DM Sans"/>
              <a:ea typeface="DM Sans"/>
              <a:cs typeface="DM Sans"/>
              <a:sym typeface="DM Sans"/>
            </a:endParaRPr>
          </a:p>
          <a:p>
            <a:pPr algn="l">
              <a:lnSpc>
                <a:spcPts val="3160"/>
              </a:lnSpc>
            </a:pPr>
            <a:endParaRPr lang="en-US" sz="2290" u="none" spc="224">
              <a:solidFill>
                <a:srgbClr val="231F20"/>
              </a:solidFill>
              <a:latin typeface="DM Sans"/>
              <a:ea typeface="DM Sans"/>
              <a:cs typeface="DM Sans"/>
              <a:sym typeface="DM Sans"/>
            </a:endParaRPr>
          </a:p>
          <a:p>
            <a:pPr algn="l">
              <a:lnSpc>
                <a:spcPts val="3160"/>
              </a:lnSpc>
            </a:pPr>
            <a:endParaRPr lang="en-US" sz="2290" u="none" spc="224">
              <a:solidFill>
                <a:srgbClr val="231F20"/>
              </a:solidFill>
              <a:latin typeface="DM Sans"/>
              <a:ea typeface="DM Sans"/>
              <a:cs typeface="DM Sans"/>
              <a:sym typeface="DM Sans"/>
            </a:endParaRPr>
          </a:p>
        </p:txBody>
      </p:sp>
      <p:sp>
        <p:nvSpPr>
          <p:cNvPr id="5" name="TextBox 5"/>
          <p:cNvSpPr txBox="1"/>
          <p:nvPr/>
        </p:nvSpPr>
        <p:spPr>
          <a:xfrm>
            <a:off x="1006871" y="765333"/>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LINE DRAWING TECHNIQUE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006871" y="765333"/>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FLOWCHART TECHNIQUE</a:t>
            </a:r>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AutoShape 4"/>
          <p:cNvSpPr/>
          <p:nvPr/>
        </p:nvSpPr>
        <p:spPr>
          <a:xfrm flipV="1">
            <a:off x="1006894" y="1421195"/>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5" name="TextBox 5"/>
          <p:cNvSpPr txBox="1"/>
          <p:nvPr/>
        </p:nvSpPr>
        <p:spPr>
          <a:xfrm>
            <a:off x="1028700" y="1987404"/>
            <a:ext cx="10901571" cy="7586689"/>
          </a:xfrm>
          <a:prstGeom prst="rect">
            <a:avLst/>
          </a:prstGeom>
        </p:spPr>
        <p:txBody>
          <a:bodyPr lIns="0" tIns="0" rIns="0" bIns="0" rtlCol="0" anchor="t">
            <a:spAutoFit/>
          </a:bodyPr>
          <a:lstStyle/>
          <a:p>
            <a:pPr algn="l">
              <a:lnSpc>
                <a:spcPts val="3160"/>
              </a:lnSpc>
            </a:pPr>
            <a:r>
              <a:rPr lang="en-US" sz="2290" spc="224">
                <a:solidFill>
                  <a:srgbClr val="231F20"/>
                </a:solidFill>
                <a:latin typeface="DM Sans"/>
                <a:ea typeface="DM Sans"/>
                <a:cs typeface="DM Sans"/>
                <a:sym typeface="DM Sans"/>
              </a:rPr>
              <a:t>A method for mapping decisions and their consequences step-by-step to analyze ethical dilemmas</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b="1" spc="224">
                <a:solidFill>
                  <a:srgbClr val="231F20"/>
                </a:solidFill>
                <a:latin typeface="Public Sans Bold"/>
                <a:ea typeface="Public Sans Bold"/>
                <a:cs typeface="Public Sans Bold"/>
                <a:sym typeface="Public Sans Bold"/>
              </a:rPr>
              <a:t>WHEN TO USE</a:t>
            </a:r>
          </a:p>
          <a:p>
            <a:pPr algn="l">
              <a:lnSpc>
                <a:spcPts val="3160"/>
              </a:lnSpc>
            </a:pPr>
            <a:r>
              <a:rPr lang="en-US" sz="2290" spc="224">
                <a:solidFill>
                  <a:srgbClr val="231F20"/>
                </a:solidFill>
                <a:latin typeface="DM Sans"/>
                <a:ea typeface="DM Sans"/>
                <a:cs typeface="DM Sans"/>
                <a:sym typeface="DM Sans"/>
              </a:rPr>
              <a:t>When the ethical issue involves a process with decisions and consequences</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spc="224">
                <a:solidFill>
                  <a:srgbClr val="231F20"/>
                </a:solidFill>
                <a:latin typeface="DM Sans"/>
                <a:ea typeface="DM Sans"/>
                <a:cs typeface="DM Sans"/>
                <a:sym typeface="DM Sans"/>
              </a:rPr>
              <a:t>Place examples along a line between:</a:t>
            </a:r>
          </a:p>
          <a:p>
            <a:pPr marL="494517" lvl="1" indent="-247259" algn="l">
              <a:lnSpc>
                <a:spcPts val="3160"/>
              </a:lnSpc>
              <a:buFont typeface="Arial"/>
              <a:buChar char="•"/>
            </a:pPr>
            <a:r>
              <a:rPr lang="en-US" sz="2290" spc="224">
                <a:solidFill>
                  <a:srgbClr val="231F20"/>
                </a:solidFill>
                <a:latin typeface="DM Sans"/>
                <a:ea typeface="DM Sans"/>
                <a:cs typeface="DM Sans"/>
                <a:sym typeface="DM Sans"/>
              </a:rPr>
              <a:t>Start with a question or problem.</a:t>
            </a:r>
          </a:p>
          <a:p>
            <a:pPr marL="494517" lvl="1" indent="-247259" algn="l">
              <a:lnSpc>
                <a:spcPts val="3160"/>
              </a:lnSpc>
              <a:buFont typeface="Arial"/>
              <a:buChar char="•"/>
            </a:pPr>
            <a:r>
              <a:rPr lang="en-US" sz="2290" spc="224">
                <a:solidFill>
                  <a:srgbClr val="231F20"/>
                </a:solidFill>
                <a:latin typeface="DM Sans"/>
                <a:ea typeface="DM Sans"/>
                <a:cs typeface="DM Sans"/>
                <a:sym typeface="DM Sans"/>
              </a:rPr>
              <a:t>Break it into steps (actions) and decision points (yes/no).</a:t>
            </a:r>
          </a:p>
          <a:p>
            <a:pPr marL="494517" lvl="1" indent="-247259" algn="l">
              <a:lnSpc>
                <a:spcPts val="3160"/>
              </a:lnSpc>
              <a:buFont typeface="Arial"/>
              <a:buChar char="•"/>
            </a:pPr>
            <a:r>
              <a:rPr lang="en-US" sz="2290" spc="224">
                <a:solidFill>
                  <a:srgbClr val="231F20"/>
                </a:solidFill>
                <a:latin typeface="DM Sans"/>
                <a:ea typeface="DM Sans"/>
                <a:cs typeface="DM Sans"/>
                <a:sym typeface="DM Sans"/>
              </a:rPr>
              <a:t>Follow different paths based on decisions.</a:t>
            </a:r>
          </a:p>
          <a:p>
            <a:pPr marL="494517" lvl="1" indent="-247259" algn="l">
              <a:lnSpc>
                <a:spcPts val="3160"/>
              </a:lnSpc>
              <a:buFont typeface="Arial"/>
              <a:buChar char="•"/>
            </a:pPr>
            <a:r>
              <a:rPr lang="en-US" sz="2290" spc="224">
                <a:solidFill>
                  <a:srgbClr val="231F20"/>
                </a:solidFill>
                <a:latin typeface="DM Sans"/>
                <a:ea typeface="DM Sans"/>
                <a:cs typeface="DM Sans"/>
                <a:sym typeface="DM Sans"/>
              </a:rPr>
              <a:t>Visualize consequences of each choice.</a:t>
            </a:r>
          </a:p>
          <a:p>
            <a:pPr marL="494517" lvl="1" indent="-247259" algn="l">
              <a:lnSpc>
                <a:spcPts val="3160"/>
              </a:lnSpc>
              <a:buFont typeface="Arial"/>
              <a:buChar char="•"/>
            </a:pPr>
            <a:r>
              <a:rPr lang="en-US" sz="2290" spc="224">
                <a:solidFill>
                  <a:srgbClr val="231F20"/>
                </a:solidFill>
                <a:latin typeface="DM Sans"/>
                <a:ea typeface="DM Sans"/>
                <a:cs typeface="DM Sans"/>
                <a:sym typeface="DM Sans"/>
              </a:rPr>
              <a:t>Helps identify ethical and practical outcomes</a:t>
            </a:r>
          </a:p>
          <a:p>
            <a:pPr algn="l">
              <a:lnSpc>
                <a:spcPts val="3160"/>
              </a:lnSpc>
            </a:pPr>
            <a:endParaRPr lang="en-US" sz="2290" spc="224">
              <a:solidFill>
                <a:srgbClr val="231F20"/>
              </a:solidFill>
              <a:latin typeface="DM Sans"/>
              <a:ea typeface="DM Sans"/>
              <a:cs typeface="DM Sans"/>
              <a:sym typeface="DM Sans"/>
            </a:endParaRPr>
          </a:p>
          <a:p>
            <a:pPr algn="l">
              <a:lnSpc>
                <a:spcPts val="3160"/>
              </a:lnSpc>
            </a:pPr>
            <a:r>
              <a:rPr lang="en-US" sz="2290" b="1" u="none" spc="224">
                <a:solidFill>
                  <a:srgbClr val="231F20"/>
                </a:solidFill>
                <a:latin typeface="DM Sans Bold"/>
                <a:ea typeface="DM Sans Bold"/>
                <a:cs typeface="DM Sans Bold"/>
                <a:sym typeface="DM Sans Bold"/>
              </a:rPr>
              <a:t>Use case</a:t>
            </a:r>
            <a:r>
              <a:rPr lang="en-US" sz="2290" u="none" spc="224">
                <a:solidFill>
                  <a:srgbClr val="231F20"/>
                </a:solidFill>
                <a:latin typeface="DM Sans"/>
                <a:ea typeface="DM Sans"/>
                <a:cs typeface="DM Sans"/>
                <a:sym typeface="DM Sans"/>
              </a:rPr>
              <a:t>: What happens if smart textile data is hacked?</a:t>
            </a:r>
          </a:p>
          <a:p>
            <a:pPr algn="l">
              <a:lnSpc>
                <a:spcPts val="3160"/>
              </a:lnSpc>
            </a:pPr>
            <a:r>
              <a:rPr lang="en-US" sz="2290" u="none" spc="224">
                <a:solidFill>
                  <a:srgbClr val="231F20"/>
                </a:solidFill>
                <a:latin typeface="DM Sans"/>
                <a:ea typeface="DM Sans"/>
                <a:cs typeface="DM Sans"/>
                <a:sym typeface="DM Sans"/>
              </a:rPr>
              <a:t>→ Map out branches for privacy breaches, financial loss, and regulatory fines.</a:t>
            </a:r>
          </a:p>
          <a:p>
            <a:pPr algn="l">
              <a:lnSpc>
                <a:spcPts val="3160"/>
              </a:lnSpc>
            </a:pPr>
            <a:endParaRPr lang="en-US" sz="2290" u="none" spc="224">
              <a:solidFill>
                <a:srgbClr val="231F20"/>
              </a:solidFill>
              <a:latin typeface="DM Sans"/>
              <a:ea typeface="DM Sans"/>
              <a:cs typeface="DM Sans"/>
              <a:sym typeface="DM Sans"/>
            </a:endParaRPr>
          </a:p>
          <a:p>
            <a:pPr algn="l">
              <a:lnSpc>
                <a:spcPts val="3160"/>
              </a:lnSpc>
            </a:pPr>
            <a:endParaRPr lang="en-US" sz="2290" u="none" spc="224">
              <a:solidFill>
                <a:srgbClr val="231F20"/>
              </a:solidFill>
              <a:latin typeface="DM Sans"/>
              <a:ea typeface="DM Sans"/>
              <a:cs typeface="DM Sans"/>
              <a:sym typeface="DM Sans"/>
            </a:endParaRPr>
          </a:p>
        </p:txBody>
      </p:sp>
      <p:grpSp>
        <p:nvGrpSpPr>
          <p:cNvPr id="6" name="Group 6"/>
          <p:cNvGrpSpPr/>
          <p:nvPr/>
        </p:nvGrpSpPr>
        <p:grpSpPr>
          <a:xfrm>
            <a:off x="12286047" y="1888631"/>
            <a:ext cx="2314575" cy="857505"/>
            <a:chOff x="0" y="0"/>
            <a:chExt cx="609600" cy="225845"/>
          </a:xfrm>
        </p:grpSpPr>
        <p:sp>
          <p:nvSpPr>
            <p:cNvPr id="7" name="Freeform 7"/>
            <p:cNvSpPr/>
            <p:nvPr/>
          </p:nvSpPr>
          <p:spPr>
            <a:xfrm>
              <a:off x="0" y="0"/>
              <a:ext cx="609600" cy="225845"/>
            </a:xfrm>
            <a:custGeom>
              <a:avLst/>
              <a:gdLst/>
              <a:ahLst/>
              <a:cxnLst/>
              <a:rect l="l" t="t" r="r" b="b"/>
              <a:pathLst>
                <a:path w="609600" h="225845">
                  <a:moveTo>
                    <a:pt x="0" y="0"/>
                  </a:moveTo>
                  <a:lnTo>
                    <a:pt x="609600" y="0"/>
                  </a:lnTo>
                  <a:lnTo>
                    <a:pt x="609600" y="225845"/>
                  </a:lnTo>
                  <a:lnTo>
                    <a:pt x="0" y="225845"/>
                  </a:lnTo>
                  <a:close/>
                </a:path>
              </a:pathLst>
            </a:custGeom>
            <a:solidFill>
              <a:srgbClr val="009C82"/>
            </a:solidFill>
          </p:spPr>
          <p:txBody>
            <a:bodyPr/>
            <a:lstStyle/>
            <a:p>
              <a:endParaRPr lang="nl-NL"/>
            </a:p>
          </p:txBody>
        </p:sp>
        <p:sp>
          <p:nvSpPr>
            <p:cNvPr id="8" name="TextBox 8"/>
            <p:cNvSpPr txBox="1"/>
            <p:nvPr/>
          </p:nvSpPr>
          <p:spPr>
            <a:xfrm>
              <a:off x="0" y="-9525"/>
              <a:ext cx="609600" cy="235370"/>
            </a:xfrm>
            <a:prstGeom prst="rect">
              <a:avLst/>
            </a:prstGeom>
          </p:spPr>
          <p:txBody>
            <a:bodyPr lIns="50800" tIns="50800" rIns="50800" bIns="50800" rtlCol="0" anchor="ctr"/>
            <a:lstStyle/>
            <a:p>
              <a:pPr algn="ctr">
                <a:lnSpc>
                  <a:spcPts val="2174"/>
                </a:lnSpc>
              </a:pPr>
              <a:r>
                <a:rPr lang="en-US" sz="1782" b="1">
                  <a:solidFill>
                    <a:srgbClr val="FFFFFF"/>
                  </a:solidFill>
                  <a:latin typeface="Public Sans Bold"/>
                  <a:ea typeface="Public Sans Bold"/>
                  <a:cs typeface="Public Sans Bold"/>
                  <a:sym typeface="Public Sans Bold"/>
                </a:rPr>
                <a:t>Problem statement</a:t>
              </a:r>
            </a:p>
          </p:txBody>
        </p:sp>
      </p:grpSp>
      <p:grpSp>
        <p:nvGrpSpPr>
          <p:cNvPr id="9" name="Group 9"/>
          <p:cNvGrpSpPr/>
          <p:nvPr/>
        </p:nvGrpSpPr>
        <p:grpSpPr>
          <a:xfrm>
            <a:off x="14944725" y="3943222"/>
            <a:ext cx="2314575" cy="857505"/>
            <a:chOff x="0" y="0"/>
            <a:chExt cx="609600" cy="225845"/>
          </a:xfrm>
        </p:grpSpPr>
        <p:sp>
          <p:nvSpPr>
            <p:cNvPr id="10" name="Freeform 10"/>
            <p:cNvSpPr/>
            <p:nvPr/>
          </p:nvSpPr>
          <p:spPr>
            <a:xfrm>
              <a:off x="0" y="0"/>
              <a:ext cx="609600" cy="225845"/>
            </a:xfrm>
            <a:custGeom>
              <a:avLst/>
              <a:gdLst/>
              <a:ahLst/>
              <a:cxnLst/>
              <a:rect l="l" t="t" r="r" b="b"/>
              <a:pathLst>
                <a:path w="609600" h="225845">
                  <a:moveTo>
                    <a:pt x="0" y="0"/>
                  </a:moveTo>
                  <a:lnTo>
                    <a:pt x="609600" y="0"/>
                  </a:lnTo>
                  <a:lnTo>
                    <a:pt x="609600" y="225845"/>
                  </a:lnTo>
                  <a:lnTo>
                    <a:pt x="0" y="225845"/>
                  </a:lnTo>
                  <a:close/>
                </a:path>
              </a:pathLst>
            </a:custGeom>
            <a:solidFill>
              <a:srgbClr val="009C82"/>
            </a:solidFill>
          </p:spPr>
          <p:txBody>
            <a:bodyPr/>
            <a:lstStyle/>
            <a:p>
              <a:endParaRPr lang="nl-NL"/>
            </a:p>
          </p:txBody>
        </p:sp>
        <p:sp>
          <p:nvSpPr>
            <p:cNvPr id="11" name="TextBox 11"/>
            <p:cNvSpPr txBox="1"/>
            <p:nvPr/>
          </p:nvSpPr>
          <p:spPr>
            <a:xfrm>
              <a:off x="0" y="-9525"/>
              <a:ext cx="609600" cy="235370"/>
            </a:xfrm>
            <a:prstGeom prst="rect">
              <a:avLst/>
            </a:prstGeom>
          </p:spPr>
          <p:txBody>
            <a:bodyPr lIns="50800" tIns="50800" rIns="50800" bIns="50800" rtlCol="0" anchor="ctr"/>
            <a:lstStyle/>
            <a:p>
              <a:pPr algn="ctr">
                <a:lnSpc>
                  <a:spcPts val="2174"/>
                </a:lnSpc>
              </a:pPr>
              <a:r>
                <a:rPr lang="en-US" sz="1782" b="1">
                  <a:solidFill>
                    <a:srgbClr val="FFFFFF"/>
                  </a:solidFill>
                  <a:latin typeface="Public Sans Bold"/>
                  <a:ea typeface="Public Sans Bold"/>
                  <a:cs typeface="Public Sans Bold"/>
                  <a:sym typeface="Public Sans Bold"/>
                </a:rPr>
                <a:t>Consequence/ action</a:t>
              </a:r>
            </a:p>
          </p:txBody>
        </p:sp>
      </p:grpSp>
      <p:grpSp>
        <p:nvGrpSpPr>
          <p:cNvPr id="12" name="Group 12"/>
          <p:cNvGrpSpPr/>
          <p:nvPr/>
        </p:nvGrpSpPr>
        <p:grpSpPr>
          <a:xfrm>
            <a:off x="14944725" y="6343522"/>
            <a:ext cx="2314575" cy="857505"/>
            <a:chOff x="0" y="0"/>
            <a:chExt cx="609600" cy="225845"/>
          </a:xfrm>
        </p:grpSpPr>
        <p:sp>
          <p:nvSpPr>
            <p:cNvPr id="13" name="Freeform 13"/>
            <p:cNvSpPr/>
            <p:nvPr/>
          </p:nvSpPr>
          <p:spPr>
            <a:xfrm>
              <a:off x="0" y="0"/>
              <a:ext cx="609600" cy="225845"/>
            </a:xfrm>
            <a:custGeom>
              <a:avLst/>
              <a:gdLst/>
              <a:ahLst/>
              <a:cxnLst/>
              <a:rect l="l" t="t" r="r" b="b"/>
              <a:pathLst>
                <a:path w="609600" h="225845">
                  <a:moveTo>
                    <a:pt x="0" y="0"/>
                  </a:moveTo>
                  <a:lnTo>
                    <a:pt x="609600" y="0"/>
                  </a:lnTo>
                  <a:lnTo>
                    <a:pt x="609600" y="225845"/>
                  </a:lnTo>
                  <a:lnTo>
                    <a:pt x="0" y="225845"/>
                  </a:lnTo>
                  <a:close/>
                </a:path>
              </a:pathLst>
            </a:custGeom>
            <a:solidFill>
              <a:srgbClr val="009C82"/>
            </a:solidFill>
          </p:spPr>
          <p:txBody>
            <a:bodyPr/>
            <a:lstStyle/>
            <a:p>
              <a:endParaRPr lang="nl-NL"/>
            </a:p>
          </p:txBody>
        </p:sp>
        <p:sp>
          <p:nvSpPr>
            <p:cNvPr id="14" name="TextBox 14"/>
            <p:cNvSpPr txBox="1"/>
            <p:nvPr/>
          </p:nvSpPr>
          <p:spPr>
            <a:xfrm>
              <a:off x="0" y="-9525"/>
              <a:ext cx="609600" cy="235370"/>
            </a:xfrm>
            <a:prstGeom prst="rect">
              <a:avLst/>
            </a:prstGeom>
          </p:spPr>
          <p:txBody>
            <a:bodyPr lIns="50800" tIns="50800" rIns="50800" bIns="50800" rtlCol="0" anchor="ctr"/>
            <a:lstStyle/>
            <a:p>
              <a:pPr algn="ctr">
                <a:lnSpc>
                  <a:spcPts val="2174"/>
                </a:lnSpc>
              </a:pPr>
              <a:r>
                <a:rPr lang="en-US" sz="1782" b="1">
                  <a:solidFill>
                    <a:srgbClr val="FFFFFF"/>
                  </a:solidFill>
                  <a:latin typeface="Public Sans Bold"/>
                  <a:ea typeface="Public Sans Bold"/>
                  <a:cs typeface="Public Sans Bold"/>
                  <a:sym typeface="Public Sans Bold"/>
                </a:rPr>
                <a:t>Consequence/ action</a:t>
              </a:r>
            </a:p>
          </p:txBody>
        </p:sp>
      </p:grpSp>
      <p:grpSp>
        <p:nvGrpSpPr>
          <p:cNvPr id="15" name="Group 15"/>
          <p:cNvGrpSpPr/>
          <p:nvPr/>
        </p:nvGrpSpPr>
        <p:grpSpPr>
          <a:xfrm>
            <a:off x="12460898" y="3574116"/>
            <a:ext cx="1928813" cy="154305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9C82"/>
            </a:solidFill>
          </p:spPr>
          <p:txBody>
            <a:bodyPr/>
            <a:lstStyle/>
            <a:p>
              <a:endParaRPr lang="nl-NL"/>
            </a:p>
          </p:txBody>
        </p:sp>
        <p:sp>
          <p:nvSpPr>
            <p:cNvPr id="17" name="TextBox 17"/>
            <p:cNvSpPr txBox="1"/>
            <p:nvPr/>
          </p:nvSpPr>
          <p:spPr>
            <a:xfrm>
              <a:off x="139700" y="130175"/>
              <a:ext cx="533400" cy="542925"/>
            </a:xfrm>
            <a:prstGeom prst="rect">
              <a:avLst/>
            </a:prstGeom>
          </p:spPr>
          <p:txBody>
            <a:bodyPr lIns="50800" tIns="50800" rIns="50800" bIns="50800" rtlCol="0" anchor="ctr"/>
            <a:lstStyle/>
            <a:p>
              <a:pPr algn="ctr">
                <a:lnSpc>
                  <a:spcPts val="2174"/>
                </a:lnSpc>
              </a:pPr>
              <a:r>
                <a:rPr lang="en-US" sz="1782" b="1">
                  <a:solidFill>
                    <a:srgbClr val="FFFFFF"/>
                  </a:solidFill>
                  <a:latin typeface="Public Sans Bold"/>
                  <a:ea typeface="Public Sans Bold"/>
                  <a:cs typeface="Public Sans Bold"/>
                  <a:sym typeface="Public Sans Bold"/>
                </a:rPr>
                <a:t>Decision</a:t>
              </a:r>
            </a:p>
          </p:txBody>
        </p:sp>
      </p:grpSp>
      <p:grpSp>
        <p:nvGrpSpPr>
          <p:cNvPr id="18" name="Group 18"/>
          <p:cNvGrpSpPr/>
          <p:nvPr/>
        </p:nvGrpSpPr>
        <p:grpSpPr>
          <a:xfrm>
            <a:off x="12441880" y="6027085"/>
            <a:ext cx="1928813" cy="154305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09C82"/>
            </a:solidFill>
          </p:spPr>
          <p:txBody>
            <a:bodyPr/>
            <a:lstStyle/>
            <a:p>
              <a:endParaRPr lang="nl-NL"/>
            </a:p>
          </p:txBody>
        </p:sp>
        <p:sp>
          <p:nvSpPr>
            <p:cNvPr id="20" name="TextBox 20"/>
            <p:cNvSpPr txBox="1"/>
            <p:nvPr/>
          </p:nvSpPr>
          <p:spPr>
            <a:xfrm>
              <a:off x="139700" y="130175"/>
              <a:ext cx="533400" cy="542925"/>
            </a:xfrm>
            <a:prstGeom prst="rect">
              <a:avLst/>
            </a:prstGeom>
          </p:spPr>
          <p:txBody>
            <a:bodyPr lIns="50800" tIns="50800" rIns="50800" bIns="50800" rtlCol="0" anchor="ctr"/>
            <a:lstStyle/>
            <a:p>
              <a:pPr algn="ctr">
                <a:lnSpc>
                  <a:spcPts val="2174"/>
                </a:lnSpc>
              </a:pPr>
              <a:r>
                <a:rPr lang="en-US" sz="1782" b="1" dirty="0">
                  <a:solidFill>
                    <a:srgbClr val="FFFFFF"/>
                  </a:solidFill>
                  <a:latin typeface="Public Sans Bold"/>
                  <a:ea typeface="Public Sans Bold"/>
                  <a:cs typeface="Public Sans Bold"/>
                  <a:sym typeface="Public Sans Bold"/>
                </a:rPr>
                <a:t>Decision</a:t>
              </a:r>
            </a:p>
          </p:txBody>
        </p:sp>
      </p:grpSp>
      <p:sp>
        <p:nvSpPr>
          <p:cNvPr id="21" name="AutoShape 21"/>
          <p:cNvSpPr/>
          <p:nvPr/>
        </p:nvSpPr>
        <p:spPr>
          <a:xfrm flipV="1">
            <a:off x="13443335" y="2746137"/>
            <a:ext cx="0" cy="854313"/>
          </a:xfrm>
          <a:prstGeom prst="line">
            <a:avLst/>
          </a:prstGeom>
          <a:ln w="38100" cap="flat">
            <a:solidFill>
              <a:srgbClr val="009C82"/>
            </a:solidFill>
            <a:prstDash val="solid"/>
            <a:headEnd type="none" w="sm" len="sm"/>
            <a:tailEnd type="none" w="sm" len="sm"/>
          </a:ln>
        </p:spPr>
        <p:txBody>
          <a:bodyPr/>
          <a:lstStyle/>
          <a:p>
            <a:endParaRPr lang="nl-NL"/>
          </a:p>
        </p:txBody>
      </p:sp>
      <p:sp>
        <p:nvSpPr>
          <p:cNvPr id="22" name="AutoShape 22"/>
          <p:cNvSpPr/>
          <p:nvPr/>
        </p:nvSpPr>
        <p:spPr>
          <a:xfrm>
            <a:off x="14325437" y="4371975"/>
            <a:ext cx="619288" cy="0"/>
          </a:xfrm>
          <a:prstGeom prst="line">
            <a:avLst/>
          </a:prstGeom>
          <a:ln w="38100" cap="flat">
            <a:solidFill>
              <a:srgbClr val="009C82"/>
            </a:solidFill>
            <a:prstDash val="solid"/>
            <a:headEnd type="none" w="sm" len="sm"/>
            <a:tailEnd type="none" w="sm" len="sm"/>
          </a:ln>
        </p:spPr>
        <p:txBody>
          <a:bodyPr/>
          <a:lstStyle/>
          <a:p>
            <a:endParaRPr lang="nl-NL"/>
          </a:p>
        </p:txBody>
      </p:sp>
      <p:sp>
        <p:nvSpPr>
          <p:cNvPr id="23" name="AutoShape 23"/>
          <p:cNvSpPr/>
          <p:nvPr/>
        </p:nvSpPr>
        <p:spPr>
          <a:xfrm>
            <a:off x="14214860" y="6772275"/>
            <a:ext cx="681442" cy="0"/>
          </a:xfrm>
          <a:prstGeom prst="line">
            <a:avLst/>
          </a:prstGeom>
          <a:ln w="38100" cap="flat">
            <a:solidFill>
              <a:srgbClr val="009C82"/>
            </a:solidFill>
            <a:prstDash val="solid"/>
            <a:headEnd type="none" w="sm" len="sm"/>
            <a:tailEnd type="none" w="sm" len="sm"/>
          </a:ln>
        </p:spPr>
        <p:txBody>
          <a:bodyPr/>
          <a:lstStyle/>
          <a:p>
            <a:endParaRPr lang="nl-NL"/>
          </a:p>
        </p:txBody>
      </p:sp>
      <p:sp>
        <p:nvSpPr>
          <p:cNvPr id="24" name="AutoShape 24"/>
          <p:cNvSpPr/>
          <p:nvPr/>
        </p:nvSpPr>
        <p:spPr>
          <a:xfrm flipV="1">
            <a:off x="13407275" y="5143500"/>
            <a:ext cx="36060" cy="899580"/>
          </a:xfrm>
          <a:prstGeom prst="line">
            <a:avLst/>
          </a:prstGeom>
          <a:ln w="38100" cap="flat">
            <a:solidFill>
              <a:srgbClr val="009C82"/>
            </a:solidFill>
            <a:prstDash val="solid"/>
            <a:headEnd type="none" w="sm" len="sm"/>
            <a:tailEnd type="none" w="sm" len="sm"/>
          </a:ln>
        </p:spPr>
        <p:txBody>
          <a:bodyPr/>
          <a:lstStyle/>
          <a:p>
            <a:endParaRPr lang="nl-NL"/>
          </a:p>
        </p:txBody>
      </p:sp>
      <p:sp>
        <p:nvSpPr>
          <p:cNvPr id="25" name="AutoShape 25"/>
          <p:cNvSpPr/>
          <p:nvPr/>
        </p:nvSpPr>
        <p:spPr>
          <a:xfrm flipH="1" flipV="1">
            <a:off x="13443335" y="7543800"/>
            <a:ext cx="0" cy="818139"/>
          </a:xfrm>
          <a:prstGeom prst="line">
            <a:avLst/>
          </a:prstGeom>
          <a:ln w="38100" cap="flat">
            <a:solidFill>
              <a:srgbClr val="009C82"/>
            </a:solidFill>
            <a:prstDash val="solid"/>
            <a:headEnd type="none" w="sm" len="sm"/>
            <a:tailEnd type="none" w="sm" len="sm"/>
          </a:ln>
        </p:spPr>
        <p:txBody>
          <a:bodyPr/>
          <a:lstStyle/>
          <a:p>
            <a:endParaRPr lang="nl-NL"/>
          </a:p>
        </p:txBody>
      </p:sp>
      <p:grpSp>
        <p:nvGrpSpPr>
          <p:cNvPr id="26" name="Group 26"/>
          <p:cNvGrpSpPr/>
          <p:nvPr/>
        </p:nvGrpSpPr>
        <p:grpSpPr>
          <a:xfrm>
            <a:off x="12196971" y="8361939"/>
            <a:ext cx="2492727" cy="630139"/>
            <a:chOff x="0" y="0"/>
            <a:chExt cx="656521" cy="165962"/>
          </a:xfrm>
        </p:grpSpPr>
        <p:sp>
          <p:nvSpPr>
            <p:cNvPr id="27" name="Freeform 27"/>
            <p:cNvSpPr/>
            <p:nvPr/>
          </p:nvSpPr>
          <p:spPr>
            <a:xfrm>
              <a:off x="0" y="0"/>
              <a:ext cx="656521" cy="165962"/>
            </a:xfrm>
            <a:custGeom>
              <a:avLst/>
              <a:gdLst/>
              <a:ahLst/>
              <a:cxnLst/>
              <a:rect l="l" t="t" r="r" b="b"/>
              <a:pathLst>
                <a:path w="656521" h="165962">
                  <a:moveTo>
                    <a:pt x="82981" y="0"/>
                  </a:moveTo>
                  <a:lnTo>
                    <a:pt x="573540" y="0"/>
                  </a:lnTo>
                  <a:cubicBezTo>
                    <a:pt x="595547" y="0"/>
                    <a:pt x="616654" y="8743"/>
                    <a:pt x="632216" y="24305"/>
                  </a:cubicBezTo>
                  <a:cubicBezTo>
                    <a:pt x="647778" y="39867"/>
                    <a:pt x="656521" y="60973"/>
                    <a:pt x="656521" y="82981"/>
                  </a:cubicBezTo>
                  <a:lnTo>
                    <a:pt x="656521" y="82981"/>
                  </a:lnTo>
                  <a:cubicBezTo>
                    <a:pt x="656521" y="104989"/>
                    <a:pt x="647778" y="126096"/>
                    <a:pt x="632216" y="141658"/>
                  </a:cubicBezTo>
                  <a:cubicBezTo>
                    <a:pt x="616654" y="157220"/>
                    <a:pt x="595547" y="165962"/>
                    <a:pt x="573540" y="165962"/>
                  </a:cubicBezTo>
                  <a:lnTo>
                    <a:pt x="82981" y="165962"/>
                  </a:lnTo>
                  <a:cubicBezTo>
                    <a:pt x="60973" y="165962"/>
                    <a:pt x="39867" y="157220"/>
                    <a:pt x="24305" y="141658"/>
                  </a:cubicBezTo>
                  <a:cubicBezTo>
                    <a:pt x="8743" y="126096"/>
                    <a:pt x="0" y="104989"/>
                    <a:pt x="0" y="82981"/>
                  </a:cubicBezTo>
                  <a:lnTo>
                    <a:pt x="0" y="82981"/>
                  </a:lnTo>
                  <a:cubicBezTo>
                    <a:pt x="0" y="60973"/>
                    <a:pt x="8743" y="39867"/>
                    <a:pt x="24305" y="24305"/>
                  </a:cubicBezTo>
                  <a:cubicBezTo>
                    <a:pt x="39867" y="8743"/>
                    <a:pt x="60973" y="0"/>
                    <a:pt x="82981" y="0"/>
                  </a:cubicBezTo>
                  <a:close/>
                </a:path>
              </a:pathLst>
            </a:custGeom>
            <a:solidFill>
              <a:srgbClr val="009C82"/>
            </a:solidFill>
          </p:spPr>
          <p:txBody>
            <a:bodyPr/>
            <a:lstStyle/>
            <a:p>
              <a:endParaRPr lang="nl-NL"/>
            </a:p>
          </p:txBody>
        </p:sp>
        <p:sp>
          <p:nvSpPr>
            <p:cNvPr id="28" name="TextBox 28"/>
            <p:cNvSpPr txBox="1"/>
            <p:nvPr/>
          </p:nvSpPr>
          <p:spPr>
            <a:xfrm>
              <a:off x="0" y="-9525"/>
              <a:ext cx="656521" cy="175487"/>
            </a:xfrm>
            <a:prstGeom prst="rect">
              <a:avLst/>
            </a:prstGeom>
          </p:spPr>
          <p:txBody>
            <a:bodyPr lIns="50800" tIns="50800" rIns="50800" bIns="50800" rtlCol="0" anchor="ctr"/>
            <a:lstStyle/>
            <a:p>
              <a:pPr algn="ctr">
                <a:lnSpc>
                  <a:spcPts val="2174"/>
                </a:lnSpc>
              </a:pPr>
              <a:endParaRPr/>
            </a:p>
          </p:txBody>
        </p:sp>
      </p:grpSp>
      <p:sp>
        <p:nvSpPr>
          <p:cNvPr id="29" name="TextBox 29"/>
          <p:cNvSpPr txBox="1"/>
          <p:nvPr/>
        </p:nvSpPr>
        <p:spPr>
          <a:xfrm>
            <a:off x="14338685" y="3884373"/>
            <a:ext cx="602658" cy="359457"/>
          </a:xfrm>
          <a:prstGeom prst="rect">
            <a:avLst/>
          </a:prstGeom>
        </p:spPr>
        <p:txBody>
          <a:bodyPr wrap="square" lIns="0" tIns="0" rIns="0" bIns="0" rtlCol="0" anchor="t">
            <a:spAutoFit/>
          </a:bodyPr>
          <a:lstStyle/>
          <a:p>
            <a:pPr algn="ctr">
              <a:lnSpc>
                <a:spcPts val="3080"/>
              </a:lnSpc>
            </a:pPr>
            <a:r>
              <a:rPr lang="en-US" sz="2200" dirty="0">
                <a:solidFill>
                  <a:srgbClr val="009C82"/>
                </a:solidFill>
                <a:latin typeface="Public Sans"/>
                <a:ea typeface="Public Sans"/>
                <a:cs typeface="Public Sans"/>
                <a:sym typeface="Public Sans"/>
              </a:rPr>
              <a:t>yes</a:t>
            </a:r>
          </a:p>
        </p:txBody>
      </p:sp>
      <p:sp>
        <p:nvSpPr>
          <p:cNvPr id="30" name="TextBox 30"/>
          <p:cNvSpPr txBox="1"/>
          <p:nvPr/>
        </p:nvSpPr>
        <p:spPr>
          <a:xfrm>
            <a:off x="14259901" y="6307290"/>
            <a:ext cx="681442" cy="359457"/>
          </a:xfrm>
          <a:prstGeom prst="rect">
            <a:avLst/>
          </a:prstGeom>
        </p:spPr>
        <p:txBody>
          <a:bodyPr wrap="square" lIns="0" tIns="0" rIns="0" bIns="0" rtlCol="0" anchor="t">
            <a:spAutoFit/>
          </a:bodyPr>
          <a:lstStyle/>
          <a:p>
            <a:pPr algn="ctr">
              <a:lnSpc>
                <a:spcPts val="3080"/>
              </a:lnSpc>
            </a:pPr>
            <a:r>
              <a:rPr lang="en-US" sz="2200" dirty="0">
                <a:solidFill>
                  <a:srgbClr val="009C82"/>
                </a:solidFill>
                <a:latin typeface="Public Sans"/>
                <a:ea typeface="Public Sans"/>
                <a:cs typeface="Public Sans"/>
                <a:sym typeface="Public Sans"/>
              </a:rPr>
              <a:t>yes</a:t>
            </a:r>
          </a:p>
        </p:txBody>
      </p:sp>
      <p:sp>
        <p:nvSpPr>
          <p:cNvPr id="31" name="TextBox 31"/>
          <p:cNvSpPr txBox="1"/>
          <p:nvPr/>
        </p:nvSpPr>
        <p:spPr>
          <a:xfrm>
            <a:off x="13633989" y="5375301"/>
            <a:ext cx="513451" cy="359457"/>
          </a:xfrm>
          <a:prstGeom prst="rect">
            <a:avLst/>
          </a:prstGeom>
        </p:spPr>
        <p:txBody>
          <a:bodyPr wrap="square" lIns="0" tIns="0" rIns="0" bIns="0" rtlCol="0" anchor="t">
            <a:spAutoFit/>
          </a:bodyPr>
          <a:lstStyle/>
          <a:p>
            <a:pPr algn="ctr">
              <a:lnSpc>
                <a:spcPts val="3080"/>
              </a:lnSpc>
            </a:pPr>
            <a:r>
              <a:rPr lang="en-US" sz="2200" dirty="0">
                <a:solidFill>
                  <a:srgbClr val="009C82"/>
                </a:solidFill>
                <a:latin typeface="Public Sans"/>
                <a:ea typeface="Public Sans"/>
                <a:cs typeface="Public Sans"/>
                <a:sym typeface="Public Sans"/>
              </a:rPr>
              <a:t>no</a:t>
            </a:r>
          </a:p>
        </p:txBody>
      </p:sp>
      <p:sp>
        <p:nvSpPr>
          <p:cNvPr id="32" name="TextBox 32"/>
          <p:cNvSpPr txBox="1"/>
          <p:nvPr/>
        </p:nvSpPr>
        <p:spPr>
          <a:xfrm>
            <a:off x="13443334" y="7689167"/>
            <a:ext cx="704106" cy="359457"/>
          </a:xfrm>
          <a:prstGeom prst="rect">
            <a:avLst/>
          </a:prstGeom>
        </p:spPr>
        <p:txBody>
          <a:bodyPr wrap="square" lIns="0" tIns="0" rIns="0" bIns="0" rtlCol="0" anchor="t">
            <a:spAutoFit/>
          </a:bodyPr>
          <a:lstStyle/>
          <a:p>
            <a:pPr algn="ctr">
              <a:lnSpc>
                <a:spcPts val="3080"/>
              </a:lnSpc>
            </a:pPr>
            <a:r>
              <a:rPr lang="en-US" sz="2200">
                <a:solidFill>
                  <a:srgbClr val="009C82"/>
                </a:solidFill>
                <a:latin typeface="Public Sans"/>
                <a:ea typeface="Public Sans"/>
                <a:cs typeface="Public Sans"/>
                <a:sym typeface="Public Sans"/>
              </a:rPr>
              <a:t>no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711" y="4291119"/>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711" y="3693953"/>
            <a:ext cx="16555625" cy="540016"/>
          </a:xfrm>
          <a:prstGeom prst="rect">
            <a:avLst/>
          </a:prstGeom>
        </p:spPr>
        <p:txBody>
          <a:bodyPr lIns="0" tIns="0" rIns="0" bIns="0" rtlCol="0" anchor="t">
            <a:spAutoFit/>
          </a:bodyPr>
          <a:lstStyle/>
          <a:p>
            <a:pPr algn="l">
              <a:lnSpc>
                <a:spcPts val="4360"/>
              </a:lnSpc>
              <a:spcBef>
                <a:spcPct val="0"/>
              </a:spcBef>
            </a:pPr>
            <a:r>
              <a:rPr lang="en-US" sz="3114" b="1" spc="706">
                <a:solidFill>
                  <a:srgbClr val="2B2C30"/>
                </a:solidFill>
                <a:latin typeface="Public Sans Bold"/>
                <a:ea typeface="Public Sans Bold"/>
                <a:cs typeface="Public Sans Bold"/>
                <a:sym typeface="Public Sans Bold"/>
              </a:rPr>
              <a:t>CONCLUSION</a:t>
            </a:r>
          </a:p>
        </p:txBody>
      </p:sp>
      <p:sp>
        <p:nvSpPr>
          <p:cNvPr id="5" name="TextBox 5"/>
          <p:cNvSpPr txBox="1"/>
          <p:nvPr/>
        </p:nvSpPr>
        <p:spPr>
          <a:xfrm>
            <a:off x="1028711" y="4721420"/>
            <a:ext cx="16230589" cy="1212448"/>
          </a:xfrm>
          <a:prstGeom prst="rect">
            <a:avLst/>
          </a:prstGeom>
        </p:spPr>
        <p:txBody>
          <a:bodyPr lIns="0" tIns="0" rIns="0" bIns="0" rtlCol="0" anchor="t">
            <a:spAutoFit/>
          </a:bodyPr>
          <a:lstStyle/>
          <a:p>
            <a:pPr marL="494517" lvl="1" indent="-247259" algn="l">
              <a:lnSpc>
                <a:spcPts val="3160"/>
              </a:lnSpc>
              <a:buFont typeface="Arial"/>
              <a:buChar char="•"/>
            </a:pPr>
            <a:r>
              <a:rPr lang="en-US" sz="2290" spc="224" dirty="0" err="1">
                <a:solidFill>
                  <a:srgbClr val="231F20"/>
                </a:solidFill>
                <a:latin typeface="DM Sans"/>
                <a:ea typeface="DM Sans"/>
                <a:cs typeface="DM Sans"/>
                <a:sym typeface="DM Sans"/>
              </a:rPr>
              <a:t>Fleddermann’s</a:t>
            </a:r>
            <a:r>
              <a:rPr lang="en-US" sz="2290" spc="224" dirty="0">
                <a:solidFill>
                  <a:srgbClr val="231F20"/>
                </a:solidFill>
                <a:latin typeface="DM Sans"/>
                <a:ea typeface="DM Sans"/>
                <a:cs typeface="DM Sans"/>
                <a:sym typeface="DM Sans"/>
              </a:rPr>
              <a:t> method for structured design decisions</a:t>
            </a:r>
          </a:p>
          <a:p>
            <a:pPr marL="494517" lvl="1" indent="-247259" algn="l">
              <a:lnSpc>
                <a:spcPts val="3160"/>
              </a:lnSpc>
              <a:buFont typeface="Arial"/>
              <a:buChar char="•"/>
            </a:pPr>
            <a:r>
              <a:rPr lang="en-US" sz="2290" spc="224" dirty="0">
                <a:solidFill>
                  <a:srgbClr val="231F20"/>
                </a:solidFill>
                <a:latin typeface="DM Sans"/>
                <a:ea typeface="DM Sans"/>
                <a:cs typeface="DM Sans"/>
                <a:sym typeface="DM Sans"/>
              </a:rPr>
              <a:t>STEEPLED analysis for broad, systemic evaluation. </a:t>
            </a:r>
          </a:p>
          <a:p>
            <a:pPr marL="494517" lvl="1" indent="-247259" algn="l">
              <a:lnSpc>
                <a:spcPts val="3160"/>
              </a:lnSpc>
              <a:buFont typeface="Arial"/>
              <a:buChar char="•"/>
            </a:pPr>
            <a:r>
              <a:rPr lang="en-US" sz="2290" spc="224" dirty="0">
                <a:solidFill>
                  <a:srgbClr val="231F20"/>
                </a:solidFill>
                <a:latin typeface="DM Sans"/>
                <a:ea typeface="DM Sans"/>
                <a:cs typeface="DM Sans"/>
                <a:sym typeface="DM Sans"/>
              </a:rPr>
              <a:t>Combining both gives a comprehensive ethical analysis.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3" name="AutoShape 3"/>
          <p:cNvSpPr/>
          <p:nvPr/>
        </p:nvSpPr>
        <p:spPr>
          <a:xfrm flipV="1">
            <a:off x="1006894" y="3052267"/>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4" name="TextBox 4"/>
          <p:cNvSpPr txBox="1"/>
          <p:nvPr/>
        </p:nvSpPr>
        <p:spPr>
          <a:xfrm>
            <a:off x="1028700" y="3618477"/>
            <a:ext cx="16230600" cy="3586189"/>
          </a:xfrm>
          <a:prstGeom prst="rect">
            <a:avLst/>
          </a:prstGeom>
        </p:spPr>
        <p:txBody>
          <a:bodyPr lIns="0" tIns="0" rIns="0" bIns="0" rtlCol="0" anchor="t">
            <a:spAutoFit/>
          </a:bodyPr>
          <a:lstStyle/>
          <a:p>
            <a:pPr marL="494517" lvl="1" indent="-247259" algn="l">
              <a:lnSpc>
                <a:spcPts val="3160"/>
              </a:lnSpc>
              <a:buFont typeface="Arial"/>
              <a:buChar char="•"/>
            </a:pPr>
            <a:r>
              <a:rPr lang="en-US" sz="2290" spc="224">
                <a:solidFill>
                  <a:srgbClr val="231F20"/>
                </a:solidFill>
                <a:latin typeface="DM Sans"/>
                <a:ea typeface="DM Sans"/>
                <a:cs typeface="DM Sans"/>
                <a:sym typeface="DM Sans"/>
              </a:rPr>
              <a:t>Evaluating ethical dilemmas requires clear frameworks and tools (e.g., Fledderman’s flowcharting)</a:t>
            </a:r>
          </a:p>
          <a:p>
            <a:pPr marL="494517" lvl="1" indent="-247259" algn="l">
              <a:lnSpc>
                <a:spcPts val="3160"/>
              </a:lnSpc>
              <a:buFont typeface="Arial"/>
              <a:buChar char="•"/>
            </a:pPr>
            <a:r>
              <a:rPr lang="en-US" sz="2290" spc="224">
                <a:solidFill>
                  <a:srgbClr val="231F20"/>
                </a:solidFill>
                <a:latin typeface="DM Sans"/>
                <a:ea typeface="DM Sans"/>
                <a:cs typeface="DM Sans"/>
                <a:sym typeface="DM Sans"/>
              </a:rPr>
              <a:t>These help identify risks, responsibilities, and decision points in smart a</a:t>
            </a:r>
            <a:r>
              <a:rPr lang="en-US" sz="2290" u="none" spc="224">
                <a:solidFill>
                  <a:srgbClr val="231F20"/>
                </a:solidFill>
                <a:latin typeface="DM Sans"/>
                <a:ea typeface="DM Sans"/>
                <a:cs typeface="DM Sans"/>
                <a:sym typeface="DM Sans"/>
              </a:rPr>
              <a:t>nd sustainable textile research.</a:t>
            </a: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Once ethical concerns are mapped out, the next step is formal ethical approval (depending on the type of research)</a:t>
            </a:r>
          </a:p>
          <a:p>
            <a:pPr marL="494517" lvl="1" indent="-247259" algn="l">
              <a:lnSpc>
                <a:spcPts val="3160"/>
              </a:lnSpc>
              <a:buFont typeface="Arial"/>
              <a:buChar char="•"/>
            </a:pPr>
            <a:r>
              <a:rPr lang="en-US" sz="2290" u="none" spc="224">
                <a:solidFill>
                  <a:srgbClr val="231F20"/>
                </a:solidFill>
                <a:latin typeface="DM Sans"/>
                <a:ea typeface="DM Sans"/>
                <a:cs typeface="DM Sans"/>
                <a:sym typeface="DM Sans"/>
              </a:rPr>
              <a:t>Ethical approval ensures research aligns with standards protecting participants, society, and the environment.</a:t>
            </a:r>
          </a:p>
          <a:p>
            <a:pPr algn="l">
              <a:lnSpc>
                <a:spcPts val="3160"/>
              </a:lnSpc>
            </a:pPr>
            <a:endParaRPr lang="en-US" sz="2290" u="none" spc="224">
              <a:solidFill>
                <a:srgbClr val="231F20"/>
              </a:solidFill>
              <a:latin typeface="DM Sans"/>
              <a:ea typeface="DM Sans"/>
              <a:cs typeface="DM Sans"/>
              <a:sym typeface="DM Sans"/>
            </a:endParaRPr>
          </a:p>
        </p:txBody>
      </p:sp>
      <p:sp>
        <p:nvSpPr>
          <p:cNvPr id="5" name="TextBox 5"/>
          <p:cNvSpPr txBox="1"/>
          <p:nvPr/>
        </p:nvSpPr>
        <p:spPr>
          <a:xfrm>
            <a:off x="1006871" y="2396406"/>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FROM ETHICAL EVALUATION TO APPROVAL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94812" y="4629470"/>
            <a:ext cx="15953207" cy="970910"/>
          </a:xfrm>
          <a:prstGeom prst="rect">
            <a:avLst/>
          </a:prstGeom>
        </p:spPr>
        <p:txBody>
          <a:bodyPr lIns="0" tIns="0" rIns="0" bIns="0" rtlCol="0" anchor="t">
            <a:spAutoFit/>
          </a:bodyPr>
          <a:lstStyle/>
          <a:p>
            <a:pPr algn="l">
              <a:lnSpc>
                <a:spcPts val="7865"/>
              </a:lnSpc>
            </a:pPr>
            <a:r>
              <a:rPr lang="en-US" sz="6050" spc="30">
                <a:solidFill>
                  <a:srgbClr val="2B2C30"/>
                </a:solidFill>
                <a:latin typeface="Playfair Display"/>
                <a:ea typeface="Playfair Display"/>
                <a:cs typeface="Playfair Display"/>
                <a:sym typeface="Playfair Display"/>
              </a:rPr>
              <a:t>How to obtain ethical advice or approval?</a:t>
            </a:r>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 name="Onlinemedia 2" descr="Ugly History: The U.S. Syphilis Experiment - Susan M. Reverby">
            <a:hlinkClick r:id="" action="ppaction://media"/>
            <a:extLst>
              <a:ext uri="{FF2B5EF4-FFF2-40B4-BE49-F238E27FC236}">
                <a16:creationId xmlns:a16="http://schemas.microsoft.com/office/drawing/2014/main" id="{64B9693F-431F-46FF-6BE7-147487AAA8F9}"/>
              </a:ext>
            </a:extLst>
          </p:cNvPr>
          <p:cNvPicPr>
            <a:picLocks noRot="1" noChangeAspect="1"/>
          </p:cNvPicPr>
          <p:nvPr>
            <a:videoFile r:link="rId1"/>
          </p:nvPr>
        </p:nvPicPr>
        <p:blipFill>
          <a:blip r:embed="rId3"/>
          <a:stretch>
            <a:fillRect/>
          </a:stretch>
        </p:blipFill>
        <p:spPr>
          <a:xfrm>
            <a:off x="0" y="0"/>
            <a:ext cx="18247540" cy="10309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grpSp>
        <p:nvGrpSpPr>
          <p:cNvPr id="3" name="Group 3"/>
          <p:cNvGrpSpPr/>
          <p:nvPr/>
        </p:nvGrpSpPr>
        <p:grpSpPr>
          <a:xfrm>
            <a:off x="5627438" y="2324686"/>
            <a:ext cx="6664945" cy="822273"/>
            <a:chOff x="0" y="0"/>
            <a:chExt cx="1755376" cy="216566"/>
          </a:xfrm>
        </p:grpSpPr>
        <p:sp>
          <p:nvSpPr>
            <p:cNvPr id="4" name="Freeform 4"/>
            <p:cNvSpPr/>
            <p:nvPr/>
          </p:nvSpPr>
          <p:spPr>
            <a:xfrm>
              <a:off x="0" y="0"/>
              <a:ext cx="1755376" cy="216566"/>
            </a:xfrm>
            <a:custGeom>
              <a:avLst/>
              <a:gdLst/>
              <a:ahLst/>
              <a:cxnLst/>
              <a:rect l="l" t="t" r="r" b="b"/>
              <a:pathLst>
                <a:path w="1755376" h="216566">
                  <a:moveTo>
                    <a:pt x="59241" y="0"/>
                  </a:moveTo>
                  <a:lnTo>
                    <a:pt x="1696135" y="0"/>
                  </a:lnTo>
                  <a:cubicBezTo>
                    <a:pt x="1728853" y="0"/>
                    <a:pt x="1755376" y="26523"/>
                    <a:pt x="1755376" y="59241"/>
                  </a:cubicBezTo>
                  <a:lnTo>
                    <a:pt x="1755376" y="157325"/>
                  </a:lnTo>
                  <a:cubicBezTo>
                    <a:pt x="1755376" y="190043"/>
                    <a:pt x="1728853" y="216566"/>
                    <a:pt x="1696135" y="216566"/>
                  </a:cubicBezTo>
                  <a:lnTo>
                    <a:pt x="59241" y="216566"/>
                  </a:lnTo>
                  <a:cubicBezTo>
                    <a:pt x="26523" y="216566"/>
                    <a:pt x="0" y="190043"/>
                    <a:pt x="0" y="157325"/>
                  </a:cubicBezTo>
                  <a:lnTo>
                    <a:pt x="0" y="59241"/>
                  </a:lnTo>
                  <a:cubicBezTo>
                    <a:pt x="0" y="26523"/>
                    <a:pt x="26523" y="0"/>
                    <a:pt x="59241" y="0"/>
                  </a:cubicBezTo>
                  <a:close/>
                </a:path>
              </a:pathLst>
            </a:custGeom>
            <a:solidFill>
              <a:srgbClr val="185D52"/>
            </a:solidFill>
          </p:spPr>
          <p:txBody>
            <a:bodyPr/>
            <a:lstStyle/>
            <a:p>
              <a:endParaRPr lang="nl-NL"/>
            </a:p>
          </p:txBody>
        </p:sp>
        <p:sp>
          <p:nvSpPr>
            <p:cNvPr id="5" name="TextBox 5"/>
            <p:cNvSpPr txBox="1"/>
            <p:nvPr/>
          </p:nvSpPr>
          <p:spPr>
            <a:xfrm>
              <a:off x="0" y="-38100"/>
              <a:ext cx="1755376" cy="254666"/>
            </a:xfrm>
            <a:prstGeom prst="rect">
              <a:avLst/>
            </a:prstGeom>
          </p:spPr>
          <p:txBody>
            <a:bodyPr lIns="50800" tIns="50800" rIns="50800" bIns="50800" rtlCol="0" anchor="ctr"/>
            <a:lstStyle/>
            <a:p>
              <a:pPr algn="ctr">
                <a:lnSpc>
                  <a:spcPts val="2659"/>
                </a:lnSpc>
              </a:pPr>
              <a:r>
                <a:rPr lang="en-US" sz="1899" b="1">
                  <a:solidFill>
                    <a:srgbClr val="FFFFFF"/>
                  </a:solidFill>
                  <a:latin typeface="Public Sans Bold"/>
                  <a:ea typeface="Public Sans Bold"/>
                  <a:cs typeface="Public Sans Bold"/>
                  <a:sym typeface="Public Sans Bold"/>
                </a:rPr>
                <a:t>Do you engage in research involving human subjects?</a:t>
              </a:r>
            </a:p>
          </p:txBody>
        </p:sp>
      </p:grpSp>
      <p:grpSp>
        <p:nvGrpSpPr>
          <p:cNvPr id="6" name="Group 6"/>
          <p:cNvGrpSpPr/>
          <p:nvPr/>
        </p:nvGrpSpPr>
        <p:grpSpPr>
          <a:xfrm>
            <a:off x="7436820" y="3518434"/>
            <a:ext cx="9844290" cy="1125791"/>
            <a:chOff x="0" y="0"/>
            <a:chExt cx="2592735" cy="296505"/>
          </a:xfrm>
        </p:grpSpPr>
        <p:sp>
          <p:nvSpPr>
            <p:cNvPr id="7" name="Freeform 7"/>
            <p:cNvSpPr/>
            <p:nvPr/>
          </p:nvSpPr>
          <p:spPr>
            <a:xfrm>
              <a:off x="0" y="0"/>
              <a:ext cx="2592735" cy="296505"/>
            </a:xfrm>
            <a:custGeom>
              <a:avLst/>
              <a:gdLst/>
              <a:ahLst/>
              <a:cxnLst/>
              <a:rect l="l" t="t" r="r" b="b"/>
              <a:pathLst>
                <a:path w="2592735" h="296505">
                  <a:moveTo>
                    <a:pt x="40108" y="0"/>
                  </a:moveTo>
                  <a:lnTo>
                    <a:pt x="2552627" y="0"/>
                  </a:lnTo>
                  <a:cubicBezTo>
                    <a:pt x="2563264" y="0"/>
                    <a:pt x="2573466" y="4226"/>
                    <a:pt x="2580987" y="11747"/>
                  </a:cubicBezTo>
                  <a:cubicBezTo>
                    <a:pt x="2588509" y="19269"/>
                    <a:pt x="2592735" y="29471"/>
                    <a:pt x="2592735" y="40108"/>
                  </a:cubicBezTo>
                  <a:lnTo>
                    <a:pt x="2592735" y="256396"/>
                  </a:lnTo>
                  <a:cubicBezTo>
                    <a:pt x="2592735" y="267034"/>
                    <a:pt x="2588509" y="277236"/>
                    <a:pt x="2580987" y="284757"/>
                  </a:cubicBezTo>
                  <a:cubicBezTo>
                    <a:pt x="2573466" y="292279"/>
                    <a:pt x="2563264" y="296505"/>
                    <a:pt x="2552627" y="296505"/>
                  </a:cubicBezTo>
                  <a:lnTo>
                    <a:pt x="40108" y="296505"/>
                  </a:lnTo>
                  <a:cubicBezTo>
                    <a:pt x="29471" y="296505"/>
                    <a:pt x="19269" y="292279"/>
                    <a:pt x="11747" y="284757"/>
                  </a:cubicBezTo>
                  <a:cubicBezTo>
                    <a:pt x="4226" y="277236"/>
                    <a:pt x="0" y="267034"/>
                    <a:pt x="0" y="256396"/>
                  </a:cubicBezTo>
                  <a:lnTo>
                    <a:pt x="0" y="40108"/>
                  </a:lnTo>
                  <a:cubicBezTo>
                    <a:pt x="0" y="29471"/>
                    <a:pt x="4226" y="19269"/>
                    <a:pt x="11747" y="11747"/>
                  </a:cubicBezTo>
                  <a:cubicBezTo>
                    <a:pt x="19269" y="4226"/>
                    <a:pt x="29471" y="0"/>
                    <a:pt x="40108" y="0"/>
                  </a:cubicBezTo>
                  <a:close/>
                </a:path>
              </a:pathLst>
            </a:custGeom>
            <a:solidFill>
              <a:srgbClr val="185D52"/>
            </a:solidFill>
          </p:spPr>
          <p:txBody>
            <a:bodyPr/>
            <a:lstStyle/>
            <a:p>
              <a:endParaRPr lang="nl-NL"/>
            </a:p>
          </p:txBody>
        </p:sp>
        <p:sp>
          <p:nvSpPr>
            <p:cNvPr id="8" name="TextBox 8"/>
            <p:cNvSpPr txBox="1"/>
            <p:nvPr/>
          </p:nvSpPr>
          <p:spPr>
            <a:xfrm>
              <a:off x="0" y="-38100"/>
              <a:ext cx="2592735" cy="334605"/>
            </a:xfrm>
            <a:prstGeom prst="rect">
              <a:avLst/>
            </a:prstGeom>
          </p:spPr>
          <p:txBody>
            <a:bodyPr lIns="50800" tIns="50800" rIns="50800" bIns="50800" rtlCol="0" anchor="ctr"/>
            <a:lstStyle/>
            <a:p>
              <a:pPr algn="ctr">
                <a:lnSpc>
                  <a:spcPts val="2659"/>
                </a:lnSpc>
              </a:pPr>
              <a:endParaRPr/>
            </a:p>
            <a:p>
              <a:pPr algn="ctr">
                <a:lnSpc>
                  <a:spcPts val="2659"/>
                </a:lnSpc>
              </a:pPr>
              <a:r>
                <a:rPr lang="en-US" sz="1899" b="1">
                  <a:solidFill>
                    <a:srgbClr val="FFFFFF"/>
                  </a:solidFill>
                  <a:latin typeface="Public Sans Bold"/>
                  <a:ea typeface="Public Sans Bold"/>
                  <a:cs typeface="Public Sans Bold"/>
                  <a:sym typeface="Public Sans Bold"/>
                </a:rPr>
                <a:t>Does it involve data collection outside the scope of regular professional practice?</a:t>
              </a:r>
            </a:p>
            <a:p>
              <a:pPr algn="ctr">
                <a:lnSpc>
                  <a:spcPts val="2659"/>
                </a:lnSpc>
              </a:pPr>
              <a:endParaRPr lang="en-US" sz="1899" b="1">
                <a:solidFill>
                  <a:srgbClr val="FFFFFF"/>
                </a:solidFill>
                <a:latin typeface="Public Sans Bold"/>
                <a:ea typeface="Public Sans Bold"/>
                <a:cs typeface="Public Sans Bold"/>
                <a:sym typeface="Public Sans Bold"/>
              </a:endParaRPr>
            </a:p>
          </p:txBody>
        </p:sp>
      </p:grpSp>
      <p:grpSp>
        <p:nvGrpSpPr>
          <p:cNvPr id="9" name="Group 9"/>
          <p:cNvGrpSpPr/>
          <p:nvPr/>
        </p:nvGrpSpPr>
        <p:grpSpPr>
          <a:xfrm>
            <a:off x="7436820" y="5015700"/>
            <a:ext cx="4922145" cy="1192874"/>
            <a:chOff x="0" y="0"/>
            <a:chExt cx="1296367" cy="314173"/>
          </a:xfrm>
        </p:grpSpPr>
        <p:sp>
          <p:nvSpPr>
            <p:cNvPr id="10" name="Freeform 10"/>
            <p:cNvSpPr/>
            <p:nvPr/>
          </p:nvSpPr>
          <p:spPr>
            <a:xfrm>
              <a:off x="0" y="0"/>
              <a:ext cx="1296367" cy="314173"/>
            </a:xfrm>
            <a:custGeom>
              <a:avLst/>
              <a:gdLst/>
              <a:ahLst/>
              <a:cxnLst/>
              <a:rect l="l" t="t" r="r" b="b"/>
              <a:pathLst>
                <a:path w="1296367" h="314173">
                  <a:moveTo>
                    <a:pt x="80217" y="0"/>
                  </a:moveTo>
                  <a:lnTo>
                    <a:pt x="1216151" y="0"/>
                  </a:lnTo>
                  <a:cubicBezTo>
                    <a:pt x="1237426" y="0"/>
                    <a:pt x="1257829" y="8451"/>
                    <a:pt x="1272873" y="23495"/>
                  </a:cubicBezTo>
                  <a:cubicBezTo>
                    <a:pt x="1287916" y="38538"/>
                    <a:pt x="1296367" y="58942"/>
                    <a:pt x="1296367" y="80217"/>
                  </a:cubicBezTo>
                  <a:lnTo>
                    <a:pt x="1296367" y="233956"/>
                  </a:lnTo>
                  <a:cubicBezTo>
                    <a:pt x="1296367" y="255231"/>
                    <a:pt x="1287916" y="275634"/>
                    <a:pt x="1272873" y="290678"/>
                  </a:cubicBezTo>
                  <a:cubicBezTo>
                    <a:pt x="1257829" y="305721"/>
                    <a:pt x="1237426" y="314173"/>
                    <a:pt x="1216151" y="314173"/>
                  </a:cubicBezTo>
                  <a:lnTo>
                    <a:pt x="80217" y="314173"/>
                  </a:lnTo>
                  <a:cubicBezTo>
                    <a:pt x="58942" y="314173"/>
                    <a:pt x="38538" y="305721"/>
                    <a:pt x="23495" y="290678"/>
                  </a:cubicBezTo>
                  <a:cubicBezTo>
                    <a:pt x="8451" y="275634"/>
                    <a:pt x="0" y="255231"/>
                    <a:pt x="0" y="233956"/>
                  </a:cubicBezTo>
                  <a:lnTo>
                    <a:pt x="0" y="80217"/>
                  </a:lnTo>
                  <a:cubicBezTo>
                    <a:pt x="0" y="58942"/>
                    <a:pt x="8451" y="38538"/>
                    <a:pt x="23495" y="23495"/>
                  </a:cubicBezTo>
                  <a:cubicBezTo>
                    <a:pt x="38538" y="8451"/>
                    <a:pt x="58942" y="0"/>
                    <a:pt x="80217" y="0"/>
                  </a:cubicBezTo>
                  <a:close/>
                </a:path>
              </a:pathLst>
            </a:custGeom>
            <a:solidFill>
              <a:srgbClr val="185D52"/>
            </a:solidFill>
          </p:spPr>
          <p:txBody>
            <a:bodyPr/>
            <a:lstStyle/>
            <a:p>
              <a:endParaRPr lang="nl-NL"/>
            </a:p>
          </p:txBody>
        </p:sp>
        <p:sp>
          <p:nvSpPr>
            <p:cNvPr id="11" name="TextBox 11"/>
            <p:cNvSpPr txBox="1"/>
            <p:nvPr/>
          </p:nvSpPr>
          <p:spPr>
            <a:xfrm>
              <a:off x="0" y="-38100"/>
              <a:ext cx="1296367" cy="352273"/>
            </a:xfrm>
            <a:prstGeom prst="rect">
              <a:avLst/>
            </a:prstGeom>
          </p:spPr>
          <p:txBody>
            <a:bodyPr lIns="50800" tIns="50800" rIns="50800" bIns="50800" rtlCol="0" anchor="ctr"/>
            <a:lstStyle/>
            <a:p>
              <a:pPr algn="ctr">
                <a:lnSpc>
                  <a:spcPts val="2659"/>
                </a:lnSpc>
              </a:pPr>
              <a:r>
                <a:rPr lang="en-US" sz="1899" b="1">
                  <a:solidFill>
                    <a:srgbClr val="FFFFFF"/>
                  </a:solidFill>
                  <a:latin typeface="Public Sans Bold"/>
                  <a:ea typeface="Public Sans Bold"/>
                  <a:cs typeface="Public Sans Bold"/>
                  <a:sym typeface="Public Sans Bold"/>
                </a:rPr>
                <a:t>Are the participants legally incompetent and/or minors (&lt;16 years old)?</a:t>
              </a:r>
            </a:p>
          </p:txBody>
        </p:sp>
      </p:grpSp>
      <p:grpSp>
        <p:nvGrpSpPr>
          <p:cNvPr id="12" name="Group 12"/>
          <p:cNvGrpSpPr/>
          <p:nvPr/>
        </p:nvGrpSpPr>
        <p:grpSpPr>
          <a:xfrm>
            <a:off x="13077239" y="5015700"/>
            <a:ext cx="4203872" cy="1192874"/>
            <a:chOff x="0" y="0"/>
            <a:chExt cx="1107193" cy="314173"/>
          </a:xfrm>
        </p:grpSpPr>
        <p:sp>
          <p:nvSpPr>
            <p:cNvPr id="13" name="Freeform 13"/>
            <p:cNvSpPr/>
            <p:nvPr/>
          </p:nvSpPr>
          <p:spPr>
            <a:xfrm>
              <a:off x="0" y="0"/>
              <a:ext cx="1107193" cy="314173"/>
            </a:xfrm>
            <a:custGeom>
              <a:avLst/>
              <a:gdLst/>
              <a:ahLst/>
              <a:cxnLst/>
              <a:rect l="l" t="t" r="r" b="b"/>
              <a:pathLst>
                <a:path w="1107193" h="314173">
                  <a:moveTo>
                    <a:pt x="93922" y="0"/>
                  </a:moveTo>
                  <a:lnTo>
                    <a:pt x="1013270" y="0"/>
                  </a:lnTo>
                  <a:cubicBezTo>
                    <a:pt x="1065142" y="0"/>
                    <a:pt x="1107193" y="42051"/>
                    <a:pt x="1107193" y="93922"/>
                  </a:cubicBezTo>
                  <a:lnTo>
                    <a:pt x="1107193" y="220250"/>
                  </a:lnTo>
                  <a:cubicBezTo>
                    <a:pt x="1107193" y="272122"/>
                    <a:pt x="1065142" y="314173"/>
                    <a:pt x="1013270" y="314173"/>
                  </a:cubicBezTo>
                  <a:lnTo>
                    <a:pt x="93922" y="314173"/>
                  </a:lnTo>
                  <a:cubicBezTo>
                    <a:pt x="42051" y="314173"/>
                    <a:pt x="0" y="272122"/>
                    <a:pt x="0" y="220250"/>
                  </a:cubicBezTo>
                  <a:lnTo>
                    <a:pt x="0" y="93922"/>
                  </a:lnTo>
                  <a:cubicBezTo>
                    <a:pt x="0" y="42051"/>
                    <a:pt x="42051" y="0"/>
                    <a:pt x="93922" y="0"/>
                  </a:cubicBezTo>
                  <a:close/>
                </a:path>
              </a:pathLst>
            </a:custGeom>
            <a:solidFill>
              <a:srgbClr val="185D52"/>
            </a:solidFill>
          </p:spPr>
          <p:txBody>
            <a:bodyPr/>
            <a:lstStyle/>
            <a:p>
              <a:endParaRPr lang="nl-NL"/>
            </a:p>
          </p:txBody>
        </p:sp>
        <p:sp>
          <p:nvSpPr>
            <p:cNvPr id="14" name="TextBox 14"/>
            <p:cNvSpPr txBox="1"/>
            <p:nvPr/>
          </p:nvSpPr>
          <p:spPr>
            <a:xfrm>
              <a:off x="0" y="-38100"/>
              <a:ext cx="1107193" cy="352273"/>
            </a:xfrm>
            <a:prstGeom prst="rect">
              <a:avLst/>
            </a:prstGeom>
          </p:spPr>
          <p:txBody>
            <a:bodyPr lIns="50800" tIns="50800" rIns="50800" bIns="50800" rtlCol="0" anchor="ctr"/>
            <a:lstStyle/>
            <a:p>
              <a:pPr algn="ctr">
                <a:lnSpc>
                  <a:spcPts val="2659"/>
                </a:lnSpc>
              </a:pPr>
              <a:r>
                <a:rPr lang="en-US" sz="1899" b="1">
                  <a:solidFill>
                    <a:srgbClr val="FFFFFF"/>
                  </a:solidFill>
                  <a:latin typeface="Public Sans Bold"/>
                  <a:ea typeface="Public Sans Bold"/>
                  <a:cs typeface="Public Sans Bold"/>
                  <a:sym typeface="Public Sans Bold"/>
                </a:rPr>
                <a:t>Does it involve physically and/or psychologically burdensome procedures?</a:t>
              </a:r>
            </a:p>
          </p:txBody>
        </p:sp>
      </p:grpSp>
      <p:grpSp>
        <p:nvGrpSpPr>
          <p:cNvPr id="15" name="Group 15"/>
          <p:cNvGrpSpPr/>
          <p:nvPr/>
        </p:nvGrpSpPr>
        <p:grpSpPr>
          <a:xfrm>
            <a:off x="11731434" y="6580049"/>
            <a:ext cx="5549677" cy="643064"/>
            <a:chOff x="0" y="0"/>
            <a:chExt cx="1461643" cy="169367"/>
          </a:xfrm>
        </p:grpSpPr>
        <p:sp>
          <p:nvSpPr>
            <p:cNvPr id="16" name="Freeform 16"/>
            <p:cNvSpPr/>
            <p:nvPr/>
          </p:nvSpPr>
          <p:spPr>
            <a:xfrm>
              <a:off x="0" y="0"/>
              <a:ext cx="1461643" cy="169367"/>
            </a:xfrm>
            <a:custGeom>
              <a:avLst/>
              <a:gdLst/>
              <a:ahLst/>
              <a:cxnLst/>
              <a:rect l="l" t="t" r="r" b="b"/>
              <a:pathLst>
                <a:path w="1461643" h="169367">
                  <a:moveTo>
                    <a:pt x="71146" y="0"/>
                  </a:moveTo>
                  <a:lnTo>
                    <a:pt x="1390497" y="0"/>
                  </a:lnTo>
                  <a:cubicBezTo>
                    <a:pt x="1429790" y="0"/>
                    <a:pt x="1461643" y="31853"/>
                    <a:pt x="1461643" y="71146"/>
                  </a:cubicBezTo>
                  <a:lnTo>
                    <a:pt x="1461643" y="98220"/>
                  </a:lnTo>
                  <a:cubicBezTo>
                    <a:pt x="1461643" y="137513"/>
                    <a:pt x="1429790" y="169367"/>
                    <a:pt x="1390497" y="169367"/>
                  </a:cubicBezTo>
                  <a:lnTo>
                    <a:pt x="71146" y="169367"/>
                  </a:lnTo>
                  <a:cubicBezTo>
                    <a:pt x="31853" y="169367"/>
                    <a:pt x="0" y="137513"/>
                    <a:pt x="0" y="98220"/>
                  </a:cubicBezTo>
                  <a:lnTo>
                    <a:pt x="0" y="71146"/>
                  </a:lnTo>
                  <a:cubicBezTo>
                    <a:pt x="0" y="31853"/>
                    <a:pt x="31853" y="0"/>
                    <a:pt x="71146" y="0"/>
                  </a:cubicBezTo>
                  <a:close/>
                </a:path>
              </a:pathLst>
            </a:custGeom>
            <a:solidFill>
              <a:srgbClr val="185D52"/>
            </a:solidFill>
          </p:spPr>
          <p:txBody>
            <a:bodyPr/>
            <a:lstStyle/>
            <a:p>
              <a:endParaRPr lang="nl-NL"/>
            </a:p>
          </p:txBody>
        </p:sp>
        <p:sp>
          <p:nvSpPr>
            <p:cNvPr id="17" name="TextBox 17"/>
            <p:cNvSpPr txBox="1"/>
            <p:nvPr/>
          </p:nvSpPr>
          <p:spPr>
            <a:xfrm>
              <a:off x="0" y="-38100"/>
              <a:ext cx="1461643" cy="207467"/>
            </a:xfrm>
            <a:prstGeom prst="rect">
              <a:avLst/>
            </a:prstGeom>
          </p:spPr>
          <p:txBody>
            <a:bodyPr lIns="50800" tIns="50800" rIns="50800" bIns="50800" rtlCol="0" anchor="ctr"/>
            <a:lstStyle/>
            <a:p>
              <a:pPr algn="ctr">
                <a:lnSpc>
                  <a:spcPts val="2659"/>
                </a:lnSpc>
              </a:pPr>
              <a:r>
                <a:rPr lang="en-US" sz="1899" b="1">
                  <a:solidFill>
                    <a:srgbClr val="FFFFFF"/>
                  </a:solidFill>
                  <a:latin typeface="Public Sans Bold"/>
                  <a:ea typeface="Public Sans Bold"/>
                  <a:cs typeface="Public Sans Bold"/>
                  <a:sym typeface="Public Sans Bold"/>
                </a:rPr>
                <a:t>Does it concern medical scientific research?</a:t>
              </a:r>
            </a:p>
          </p:txBody>
        </p:sp>
      </p:grpSp>
      <p:grpSp>
        <p:nvGrpSpPr>
          <p:cNvPr id="18" name="Group 18"/>
          <p:cNvGrpSpPr/>
          <p:nvPr/>
        </p:nvGrpSpPr>
        <p:grpSpPr>
          <a:xfrm>
            <a:off x="13077239" y="8349088"/>
            <a:ext cx="4203872" cy="1125791"/>
            <a:chOff x="0" y="0"/>
            <a:chExt cx="1107193" cy="296505"/>
          </a:xfrm>
        </p:grpSpPr>
        <p:sp>
          <p:nvSpPr>
            <p:cNvPr id="19" name="Freeform 19"/>
            <p:cNvSpPr/>
            <p:nvPr/>
          </p:nvSpPr>
          <p:spPr>
            <a:xfrm>
              <a:off x="0" y="0"/>
              <a:ext cx="1107193" cy="296505"/>
            </a:xfrm>
            <a:custGeom>
              <a:avLst/>
              <a:gdLst/>
              <a:ahLst/>
              <a:cxnLst/>
              <a:rect l="l" t="t" r="r" b="b"/>
              <a:pathLst>
                <a:path w="1107193" h="296505">
                  <a:moveTo>
                    <a:pt x="93922" y="0"/>
                  </a:moveTo>
                  <a:lnTo>
                    <a:pt x="1013270" y="0"/>
                  </a:lnTo>
                  <a:cubicBezTo>
                    <a:pt x="1065142" y="0"/>
                    <a:pt x="1107193" y="42051"/>
                    <a:pt x="1107193" y="93922"/>
                  </a:cubicBezTo>
                  <a:lnTo>
                    <a:pt x="1107193" y="202582"/>
                  </a:lnTo>
                  <a:cubicBezTo>
                    <a:pt x="1107193" y="254454"/>
                    <a:pt x="1065142" y="296505"/>
                    <a:pt x="1013270" y="296505"/>
                  </a:cubicBezTo>
                  <a:lnTo>
                    <a:pt x="93922" y="296505"/>
                  </a:lnTo>
                  <a:cubicBezTo>
                    <a:pt x="42051" y="296505"/>
                    <a:pt x="0" y="254454"/>
                    <a:pt x="0" y="202582"/>
                  </a:cubicBezTo>
                  <a:lnTo>
                    <a:pt x="0" y="93922"/>
                  </a:lnTo>
                  <a:cubicBezTo>
                    <a:pt x="0" y="42051"/>
                    <a:pt x="42051" y="0"/>
                    <a:pt x="93922" y="0"/>
                  </a:cubicBezTo>
                  <a:close/>
                </a:path>
              </a:pathLst>
            </a:custGeom>
            <a:solidFill>
              <a:srgbClr val="009C82"/>
            </a:solidFill>
          </p:spPr>
          <p:txBody>
            <a:bodyPr/>
            <a:lstStyle/>
            <a:p>
              <a:endParaRPr lang="nl-NL"/>
            </a:p>
          </p:txBody>
        </p:sp>
        <p:sp>
          <p:nvSpPr>
            <p:cNvPr id="20" name="TextBox 20"/>
            <p:cNvSpPr txBox="1"/>
            <p:nvPr/>
          </p:nvSpPr>
          <p:spPr>
            <a:xfrm>
              <a:off x="0" y="-38100"/>
              <a:ext cx="1107193" cy="334605"/>
            </a:xfrm>
            <a:prstGeom prst="rect">
              <a:avLst/>
            </a:prstGeom>
          </p:spPr>
          <p:txBody>
            <a:bodyPr lIns="50800" tIns="50800" rIns="50800" bIns="50800" rtlCol="0" anchor="ctr"/>
            <a:lstStyle/>
            <a:p>
              <a:pPr algn="ctr">
                <a:lnSpc>
                  <a:spcPts val="2659"/>
                </a:lnSpc>
              </a:pPr>
              <a:r>
                <a:rPr lang="en-US" sz="1899" b="1">
                  <a:solidFill>
                    <a:srgbClr val="FFFFFF"/>
                  </a:solidFill>
                  <a:latin typeface="Public Sans Bold"/>
                  <a:ea typeface="Public Sans Bold"/>
                  <a:cs typeface="Public Sans Bold"/>
                  <a:sym typeface="Public Sans Bold"/>
                </a:rPr>
                <a:t>Mandatory notification to the Medical Research Ethics Committee (METC).</a:t>
              </a:r>
            </a:p>
          </p:txBody>
        </p:sp>
      </p:grpSp>
      <p:grpSp>
        <p:nvGrpSpPr>
          <p:cNvPr id="21" name="Group 21"/>
          <p:cNvGrpSpPr/>
          <p:nvPr/>
        </p:nvGrpSpPr>
        <p:grpSpPr>
          <a:xfrm>
            <a:off x="10191407" y="8457515"/>
            <a:ext cx="2503497" cy="908937"/>
            <a:chOff x="0" y="0"/>
            <a:chExt cx="659357" cy="239391"/>
          </a:xfrm>
        </p:grpSpPr>
        <p:sp>
          <p:nvSpPr>
            <p:cNvPr id="22" name="Freeform 22"/>
            <p:cNvSpPr/>
            <p:nvPr/>
          </p:nvSpPr>
          <p:spPr>
            <a:xfrm>
              <a:off x="0" y="0"/>
              <a:ext cx="659357" cy="239391"/>
            </a:xfrm>
            <a:custGeom>
              <a:avLst/>
              <a:gdLst/>
              <a:ahLst/>
              <a:cxnLst/>
              <a:rect l="l" t="t" r="r" b="b"/>
              <a:pathLst>
                <a:path w="659357" h="239391">
                  <a:moveTo>
                    <a:pt x="119695" y="0"/>
                  </a:moveTo>
                  <a:lnTo>
                    <a:pt x="539662" y="0"/>
                  </a:lnTo>
                  <a:cubicBezTo>
                    <a:pt x="605768" y="0"/>
                    <a:pt x="659357" y="53589"/>
                    <a:pt x="659357" y="119695"/>
                  </a:cubicBezTo>
                  <a:lnTo>
                    <a:pt x="659357" y="119695"/>
                  </a:lnTo>
                  <a:cubicBezTo>
                    <a:pt x="659357" y="185801"/>
                    <a:pt x="605768" y="239391"/>
                    <a:pt x="539662" y="239391"/>
                  </a:cubicBezTo>
                  <a:lnTo>
                    <a:pt x="119695" y="239391"/>
                  </a:lnTo>
                  <a:cubicBezTo>
                    <a:pt x="53589" y="239391"/>
                    <a:pt x="0" y="185801"/>
                    <a:pt x="0" y="119695"/>
                  </a:cubicBezTo>
                  <a:lnTo>
                    <a:pt x="0" y="119695"/>
                  </a:lnTo>
                  <a:cubicBezTo>
                    <a:pt x="0" y="53589"/>
                    <a:pt x="53589" y="0"/>
                    <a:pt x="119695" y="0"/>
                  </a:cubicBezTo>
                  <a:close/>
                </a:path>
              </a:pathLst>
            </a:custGeom>
            <a:solidFill>
              <a:srgbClr val="009C82"/>
            </a:solidFill>
          </p:spPr>
          <p:txBody>
            <a:bodyPr/>
            <a:lstStyle/>
            <a:p>
              <a:endParaRPr lang="nl-NL"/>
            </a:p>
          </p:txBody>
        </p:sp>
        <p:sp>
          <p:nvSpPr>
            <p:cNvPr id="23" name="TextBox 23"/>
            <p:cNvSpPr txBox="1"/>
            <p:nvPr/>
          </p:nvSpPr>
          <p:spPr>
            <a:xfrm>
              <a:off x="0" y="-38100"/>
              <a:ext cx="659357" cy="277491"/>
            </a:xfrm>
            <a:prstGeom prst="rect">
              <a:avLst/>
            </a:prstGeom>
          </p:spPr>
          <p:txBody>
            <a:bodyPr lIns="50800" tIns="50800" rIns="50800" bIns="50800" rtlCol="0" anchor="ctr"/>
            <a:lstStyle/>
            <a:p>
              <a:pPr algn="ctr">
                <a:lnSpc>
                  <a:spcPts val="2659"/>
                </a:lnSpc>
              </a:pPr>
              <a:r>
                <a:rPr lang="en-US" sz="1899" b="1">
                  <a:solidFill>
                    <a:srgbClr val="FFFFFF"/>
                  </a:solidFill>
                  <a:latin typeface="Public Sans Bold"/>
                  <a:ea typeface="Public Sans Bold"/>
                  <a:cs typeface="Public Sans Bold"/>
                  <a:sym typeface="Public Sans Bold"/>
                </a:rPr>
                <a:t>Advice SEAC</a:t>
              </a:r>
            </a:p>
          </p:txBody>
        </p:sp>
      </p:grpSp>
      <p:grpSp>
        <p:nvGrpSpPr>
          <p:cNvPr id="24" name="Group 24"/>
          <p:cNvGrpSpPr/>
          <p:nvPr/>
        </p:nvGrpSpPr>
        <p:grpSpPr>
          <a:xfrm>
            <a:off x="5627438" y="7684175"/>
            <a:ext cx="3402370" cy="1790705"/>
            <a:chOff x="0" y="0"/>
            <a:chExt cx="896097" cy="471626"/>
          </a:xfrm>
        </p:grpSpPr>
        <p:sp>
          <p:nvSpPr>
            <p:cNvPr id="25" name="Freeform 25"/>
            <p:cNvSpPr/>
            <p:nvPr/>
          </p:nvSpPr>
          <p:spPr>
            <a:xfrm>
              <a:off x="0" y="0"/>
              <a:ext cx="896097" cy="471626"/>
            </a:xfrm>
            <a:custGeom>
              <a:avLst/>
              <a:gdLst/>
              <a:ahLst/>
              <a:cxnLst/>
              <a:rect l="l" t="t" r="r" b="b"/>
              <a:pathLst>
                <a:path w="896097" h="471626">
                  <a:moveTo>
                    <a:pt x="116048" y="0"/>
                  </a:moveTo>
                  <a:lnTo>
                    <a:pt x="780050" y="0"/>
                  </a:lnTo>
                  <a:cubicBezTo>
                    <a:pt x="810827" y="0"/>
                    <a:pt x="840345" y="12226"/>
                    <a:pt x="862108" y="33990"/>
                  </a:cubicBezTo>
                  <a:cubicBezTo>
                    <a:pt x="883871" y="55753"/>
                    <a:pt x="896097" y="85270"/>
                    <a:pt x="896097" y="116048"/>
                  </a:cubicBezTo>
                  <a:lnTo>
                    <a:pt x="896097" y="355578"/>
                  </a:lnTo>
                  <a:cubicBezTo>
                    <a:pt x="896097" y="386356"/>
                    <a:pt x="883871" y="415873"/>
                    <a:pt x="862108" y="437636"/>
                  </a:cubicBezTo>
                  <a:cubicBezTo>
                    <a:pt x="840345" y="459399"/>
                    <a:pt x="810827" y="471626"/>
                    <a:pt x="780050" y="471626"/>
                  </a:cubicBezTo>
                  <a:lnTo>
                    <a:pt x="116048" y="471626"/>
                  </a:lnTo>
                  <a:cubicBezTo>
                    <a:pt x="85270" y="471626"/>
                    <a:pt x="55753" y="459399"/>
                    <a:pt x="33990" y="437636"/>
                  </a:cubicBezTo>
                  <a:cubicBezTo>
                    <a:pt x="12226" y="415873"/>
                    <a:pt x="0" y="386356"/>
                    <a:pt x="0" y="355578"/>
                  </a:cubicBezTo>
                  <a:lnTo>
                    <a:pt x="0" y="116048"/>
                  </a:lnTo>
                  <a:cubicBezTo>
                    <a:pt x="0" y="85270"/>
                    <a:pt x="12226" y="55753"/>
                    <a:pt x="33990" y="33990"/>
                  </a:cubicBezTo>
                  <a:cubicBezTo>
                    <a:pt x="55753" y="12226"/>
                    <a:pt x="85270" y="0"/>
                    <a:pt x="116048" y="0"/>
                  </a:cubicBezTo>
                  <a:close/>
                </a:path>
              </a:pathLst>
            </a:custGeom>
            <a:solidFill>
              <a:srgbClr val="009C82"/>
            </a:solidFill>
          </p:spPr>
          <p:txBody>
            <a:bodyPr/>
            <a:lstStyle/>
            <a:p>
              <a:endParaRPr lang="nl-NL"/>
            </a:p>
          </p:txBody>
        </p:sp>
        <p:sp>
          <p:nvSpPr>
            <p:cNvPr id="26" name="TextBox 26"/>
            <p:cNvSpPr txBox="1"/>
            <p:nvPr/>
          </p:nvSpPr>
          <p:spPr>
            <a:xfrm>
              <a:off x="0" y="-38100"/>
              <a:ext cx="896097" cy="509726"/>
            </a:xfrm>
            <a:prstGeom prst="rect">
              <a:avLst/>
            </a:prstGeom>
          </p:spPr>
          <p:txBody>
            <a:bodyPr lIns="50800" tIns="50800" rIns="50800" bIns="50800" rtlCol="0" anchor="ctr"/>
            <a:lstStyle/>
            <a:p>
              <a:pPr marL="410209" lvl="1" indent="-205105" algn="l">
                <a:lnSpc>
                  <a:spcPts val="2659"/>
                </a:lnSpc>
                <a:buFont typeface="Arial"/>
                <a:buChar char="•"/>
              </a:pPr>
              <a:r>
                <a:rPr lang="en-US" sz="1899" b="1">
                  <a:solidFill>
                    <a:srgbClr val="FFFFFF"/>
                  </a:solidFill>
                  <a:latin typeface="Public Sans Bold"/>
                  <a:ea typeface="Public Sans Bold"/>
                  <a:cs typeface="Public Sans Bold"/>
                  <a:sym typeface="Public Sans Bold"/>
                </a:rPr>
                <a:t>Code of Conduct</a:t>
              </a:r>
            </a:p>
            <a:p>
              <a:pPr marL="410209" lvl="1" indent="-205105" algn="l">
                <a:lnSpc>
                  <a:spcPts val="2659"/>
                </a:lnSpc>
                <a:buFont typeface="Arial"/>
                <a:buChar char="•"/>
              </a:pPr>
              <a:r>
                <a:rPr lang="en-US" sz="1899" b="1">
                  <a:solidFill>
                    <a:srgbClr val="FFFFFF"/>
                  </a:solidFill>
                  <a:latin typeface="Public Sans Bold"/>
                  <a:ea typeface="Public Sans Bold"/>
                  <a:cs typeface="Public Sans Bold"/>
                  <a:sym typeface="Public Sans Bold"/>
                </a:rPr>
                <a:t>GDPR (General Data Protection Regulation)</a:t>
              </a:r>
            </a:p>
            <a:p>
              <a:pPr marL="410209" lvl="1" indent="-205105" algn="l">
                <a:lnSpc>
                  <a:spcPts val="2659"/>
                </a:lnSpc>
                <a:buFont typeface="Arial"/>
                <a:buChar char="•"/>
              </a:pPr>
              <a:r>
                <a:rPr lang="en-US" sz="1899" b="1">
                  <a:solidFill>
                    <a:srgbClr val="FFFFFF"/>
                  </a:solidFill>
                  <a:latin typeface="Public Sans Bold"/>
                  <a:ea typeface="Public Sans Bold"/>
                  <a:cs typeface="Public Sans Bold"/>
                  <a:sym typeface="Public Sans Bold"/>
                </a:rPr>
                <a:t>Ethical considerations</a:t>
              </a:r>
            </a:p>
          </p:txBody>
        </p:sp>
      </p:grpSp>
      <p:sp>
        <p:nvSpPr>
          <p:cNvPr id="27" name="TextBox 27"/>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SAXION ETHICAL ADVICE COMMITTEE (SEAC)</a:t>
            </a:r>
          </a:p>
        </p:txBody>
      </p:sp>
      <p:sp>
        <p:nvSpPr>
          <p:cNvPr id="28" name="AutoShape 28"/>
          <p:cNvSpPr/>
          <p:nvPr/>
        </p:nvSpPr>
        <p:spPr>
          <a:xfrm>
            <a:off x="10308219" y="3146959"/>
            <a:ext cx="0" cy="371475"/>
          </a:xfrm>
          <a:prstGeom prst="line">
            <a:avLst/>
          </a:prstGeom>
          <a:ln w="38100" cap="flat">
            <a:solidFill>
              <a:srgbClr val="185D52"/>
            </a:solidFill>
            <a:prstDash val="solid"/>
            <a:headEnd type="none" w="sm" len="sm"/>
            <a:tailEnd type="arrow" w="med" len="sm"/>
          </a:ln>
        </p:spPr>
        <p:txBody>
          <a:bodyPr/>
          <a:lstStyle/>
          <a:p>
            <a:endParaRPr lang="nl-NL"/>
          </a:p>
        </p:txBody>
      </p:sp>
      <p:sp>
        <p:nvSpPr>
          <p:cNvPr id="29" name="AutoShape 29"/>
          <p:cNvSpPr/>
          <p:nvPr/>
        </p:nvSpPr>
        <p:spPr>
          <a:xfrm>
            <a:off x="9978718" y="4644225"/>
            <a:ext cx="0" cy="371475"/>
          </a:xfrm>
          <a:prstGeom prst="line">
            <a:avLst/>
          </a:prstGeom>
          <a:ln w="38100" cap="flat">
            <a:solidFill>
              <a:srgbClr val="185D52"/>
            </a:solidFill>
            <a:prstDash val="solid"/>
            <a:headEnd type="none" w="sm" len="sm"/>
            <a:tailEnd type="arrow" w="med" len="sm"/>
          </a:ln>
        </p:spPr>
        <p:txBody>
          <a:bodyPr/>
          <a:lstStyle/>
          <a:p>
            <a:endParaRPr lang="nl-NL"/>
          </a:p>
        </p:txBody>
      </p:sp>
      <p:sp>
        <p:nvSpPr>
          <p:cNvPr id="30" name="AutoShape 30"/>
          <p:cNvSpPr/>
          <p:nvPr/>
        </p:nvSpPr>
        <p:spPr>
          <a:xfrm>
            <a:off x="15186578" y="4629938"/>
            <a:ext cx="0" cy="371475"/>
          </a:xfrm>
          <a:prstGeom prst="line">
            <a:avLst/>
          </a:prstGeom>
          <a:ln w="38100" cap="flat">
            <a:solidFill>
              <a:srgbClr val="185D52"/>
            </a:solidFill>
            <a:prstDash val="solid"/>
            <a:headEnd type="none" w="sm" len="sm"/>
            <a:tailEnd type="arrow" w="med" len="sm"/>
          </a:ln>
        </p:spPr>
        <p:txBody>
          <a:bodyPr/>
          <a:lstStyle/>
          <a:p>
            <a:endParaRPr lang="nl-NL"/>
          </a:p>
        </p:txBody>
      </p:sp>
      <p:sp>
        <p:nvSpPr>
          <p:cNvPr id="31" name="AutoShape 31"/>
          <p:cNvSpPr/>
          <p:nvPr/>
        </p:nvSpPr>
        <p:spPr>
          <a:xfrm flipH="1">
            <a:off x="12358966" y="5612137"/>
            <a:ext cx="718273" cy="0"/>
          </a:xfrm>
          <a:prstGeom prst="line">
            <a:avLst/>
          </a:prstGeom>
          <a:ln w="38100" cap="flat">
            <a:solidFill>
              <a:srgbClr val="185D52"/>
            </a:solidFill>
            <a:prstDash val="solid"/>
            <a:headEnd type="none" w="sm" len="sm"/>
            <a:tailEnd type="arrow" w="med" len="sm"/>
          </a:ln>
        </p:spPr>
        <p:txBody>
          <a:bodyPr/>
          <a:lstStyle/>
          <a:p>
            <a:endParaRPr lang="nl-NL"/>
          </a:p>
        </p:txBody>
      </p:sp>
      <p:sp>
        <p:nvSpPr>
          <p:cNvPr id="32" name="AutoShape 32"/>
          <p:cNvSpPr/>
          <p:nvPr/>
        </p:nvSpPr>
        <p:spPr>
          <a:xfrm flipH="1">
            <a:off x="11443156" y="6208574"/>
            <a:ext cx="2263984" cy="2248941"/>
          </a:xfrm>
          <a:prstGeom prst="line">
            <a:avLst/>
          </a:prstGeom>
          <a:ln w="38100" cap="flat">
            <a:solidFill>
              <a:srgbClr val="009C82"/>
            </a:solidFill>
            <a:prstDash val="solid"/>
            <a:headEnd type="none" w="sm" len="sm"/>
            <a:tailEnd type="arrow" w="med" len="sm"/>
          </a:ln>
        </p:spPr>
        <p:txBody>
          <a:bodyPr/>
          <a:lstStyle/>
          <a:p>
            <a:endParaRPr lang="nl-NL"/>
          </a:p>
        </p:txBody>
      </p:sp>
      <p:sp>
        <p:nvSpPr>
          <p:cNvPr id="33" name="AutoShape 33"/>
          <p:cNvSpPr/>
          <p:nvPr/>
        </p:nvSpPr>
        <p:spPr>
          <a:xfrm>
            <a:off x="15205628" y="6218099"/>
            <a:ext cx="0" cy="371475"/>
          </a:xfrm>
          <a:prstGeom prst="line">
            <a:avLst/>
          </a:prstGeom>
          <a:ln w="38100" cap="flat">
            <a:solidFill>
              <a:srgbClr val="185D52"/>
            </a:solidFill>
            <a:prstDash val="solid"/>
            <a:headEnd type="none" w="sm" len="sm"/>
            <a:tailEnd type="arrow" w="med" len="sm"/>
          </a:ln>
        </p:spPr>
        <p:txBody>
          <a:bodyPr/>
          <a:lstStyle/>
          <a:p>
            <a:endParaRPr lang="nl-NL"/>
          </a:p>
        </p:txBody>
      </p:sp>
      <p:sp>
        <p:nvSpPr>
          <p:cNvPr id="34" name="AutoShape 34"/>
          <p:cNvSpPr/>
          <p:nvPr/>
        </p:nvSpPr>
        <p:spPr>
          <a:xfrm flipH="1">
            <a:off x="15179175" y="7223113"/>
            <a:ext cx="0" cy="1125975"/>
          </a:xfrm>
          <a:prstGeom prst="line">
            <a:avLst/>
          </a:prstGeom>
          <a:ln w="38100" cap="flat">
            <a:solidFill>
              <a:srgbClr val="009C82"/>
            </a:solidFill>
            <a:prstDash val="solid"/>
            <a:headEnd type="none" w="sm" len="sm"/>
            <a:tailEnd type="arrow" w="med" len="sm"/>
          </a:ln>
        </p:spPr>
        <p:txBody>
          <a:bodyPr/>
          <a:lstStyle/>
          <a:p>
            <a:endParaRPr lang="nl-NL"/>
          </a:p>
        </p:txBody>
      </p:sp>
      <p:sp>
        <p:nvSpPr>
          <p:cNvPr id="35" name="AutoShape 35"/>
          <p:cNvSpPr/>
          <p:nvPr/>
        </p:nvSpPr>
        <p:spPr>
          <a:xfrm flipH="1">
            <a:off x="12273332" y="7223113"/>
            <a:ext cx="19050" cy="1234403"/>
          </a:xfrm>
          <a:prstGeom prst="line">
            <a:avLst/>
          </a:prstGeom>
          <a:ln w="38100" cap="flat">
            <a:solidFill>
              <a:srgbClr val="009C82"/>
            </a:solidFill>
            <a:prstDash val="solid"/>
            <a:headEnd type="none" w="sm" len="sm"/>
            <a:tailEnd type="arrow" w="med" len="sm"/>
          </a:ln>
        </p:spPr>
        <p:txBody>
          <a:bodyPr/>
          <a:lstStyle/>
          <a:p>
            <a:endParaRPr lang="nl-NL"/>
          </a:p>
        </p:txBody>
      </p:sp>
      <p:sp>
        <p:nvSpPr>
          <p:cNvPr id="36" name="AutoShape 36"/>
          <p:cNvSpPr/>
          <p:nvPr/>
        </p:nvSpPr>
        <p:spPr>
          <a:xfrm>
            <a:off x="10725256" y="6218099"/>
            <a:ext cx="0" cy="2239710"/>
          </a:xfrm>
          <a:prstGeom prst="line">
            <a:avLst/>
          </a:prstGeom>
          <a:ln w="38100" cap="flat">
            <a:solidFill>
              <a:srgbClr val="009C82"/>
            </a:solidFill>
            <a:prstDash val="solid"/>
            <a:headEnd type="none" w="sm" len="sm"/>
            <a:tailEnd type="arrow" w="med" len="sm"/>
          </a:ln>
        </p:spPr>
        <p:txBody>
          <a:bodyPr/>
          <a:lstStyle/>
          <a:p>
            <a:endParaRPr lang="nl-NL"/>
          </a:p>
        </p:txBody>
      </p:sp>
      <p:sp>
        <p:nvSpPr>
          <p:cNvPr id="37" name="AutoShape 37"/>
          <p:cNvSpPr/>
          <p:nvPr/>
        </p:nvSpPr>
        <p:spPr>
          <a:xfrm>
            <a:off x="7945427" y="6218099"/>
            <a:ext cx="0" cy="1465782"/>
          </a:xfrm>
          <a:prstGeom prst="line">
            <a:avLst/>
          </a:prstGeom>
          <a:ln w="38100" cap="flat">
            <a:solidFill>
              <a:srgbClr val="009C82"/>
            </a:solidFill>
            <a:prstDash val="solid"/>
            <a:headEnd type="none" w="sm" len="sm"/>
            <a:tailEnd type="arrow" w="med" len="sm"/>
          </a:ln>
        </p:spPr>
        <p:txBody>
          <a:bodyPr/>
          <a:lstStyle/>
          <a:p>
            <a:endParaRPr lang="nl-NL"/>
          </a:p>
        </p:txBody>
      </p:sp>
      <p:sp>
        <p:nvSpPr>
          <p:cNvPr id="38" name="AutoShape 38"/>
          <p:cNvSpPr/>
          <p:nvPr/>
        </p:nvSpPr>
        <p:spPr>
          <a:xfrm flipH="1">
            <a:off x="6230911" y="3146959"/>
            <a:ext cx="0" cy="4536922"/>
          </a:xfrm>
          <a:prstGeom prst="line">
            <a:avLst/>
          </a:prstGeom>
          <a:ln w="38100" cap="flat">
            <a:solidFill>
              <a:srgbClr val="009C82"/>
            </a:solidFill>
            <a:prstDash val="solid"/>
            <a:headEnd type="none" w="sm" len="sm"/>
            <a:tailEnd type="arrow" w="med" len="sm"/>
          </a:ln>
        </p:spPr>
        <p:txBody>
          <a:bodyPr/>
          <a:lstStyle/>
          <a:p>
            <a:endParaRPr lang="nl-NL"/>
          </a:p>
        </p:txBody>
      </p:sp>
      <p:sp>
        <p:nvSpPr>
          <p:cNvPr id="39" name="TextBox 39"/>
          <p:cNvSpPr txBox="1"/>
          <p:nvPr/>
        </p:nvSpPr>
        <p:spPr>
          <a:xfrm>
            <a:off x="10414225" y="3166009"/>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Yes</a:t>
            </a:r>
          </a:p>
        </p:txBody>
      </p:sp>
      <p:sp>
        <p:nvSpPr>
          <p:cNvPr id="40" name="TextBox 40"/>
          <p:cNvSpPr txBox="1"/>
          <p:nvPr/>
        </p:nvSpPr>
        <p:spPr>
          <a:xfrm>
            <a:off x="15288938" y="7645489"/>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Yes</a:t>
            </a:r>
          </a:p>
        </p:txBody>
      </p:sp>
      <p:sp>
        <p:nvSpPr>
          <p:cNvPr id="41" name="TextBox 41"/>
          <p:cNvSpPr txBox="1"/>
          <p:nvPr/>
        </p:nvSpPr>
        <p:spPr>
          <a:xfrm>
            <a:off x="15288938" y="6246674"/>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Yes</a:t>
            </a:r>
          </a:p>
        </p:txBody>
      </p:sp>
      <p:sp>
        <p:nvSpPr>
          <p:cNvPr id="42" name="TextBox 42"/>
          <p:cNvSpPr txBox="1"/>
          <p:nvPr/>
        </p:nvSpPr>
        <p:spPr>
          <a:xfrm>
            <a:off x="10266448" y="7138220"/>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Yes</a:t>
            </a:r>
          </a:p>
        </p:txBody>
      </p:sp>
      <p:sp>
        <p:nvSpPr>
          <p:cNvPr id="43" name="TextBox 43"/>
          <p:cNvSpPr txBox="1"/>
          <p:nvPr/>
        </p:nvSpPr>
        <p:spPr>
          <a:xfrm>
            <a:off x="15358028" y="4679827"/>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Yes/doubt</a:t>
            </a:r>
          </a:p>
        </p:txBody>
      </p:sp>
      <p:sp>
        <p:nvSpPr>
          <p:cNvPr id="44" name="TextBox 44"/>
          <p:cNvSpPr txBox="1"/>
          <p:nvPr/>
        </p:nvSpPr>
        <p:spPr>
          <a:xfrm>
            <a:off x="12358966" y="6115588"/>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doubt</a:t>
            </a:r>
          </a:p>
        </p:txBody>
      </p:sp>
      <p:sp>
        <p:nvSpPr>
          <p:cNvPr id="45" name="TextBox 45"/>
          <p:cNvSpPr txBox="1"/>
          <p:nvPr/>
        </p:nvSpPr>
        <p:spPr>
          <a:xfrm>
            <a:off x="6352652" y="5290551"/>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No</a:t>
            </a:r>
          </a:p>
        </p:txBody>
      </p:sp>
      <p:sp>
        <p:nvSpPr>
          <p:cNvPr id="46" name="TextBox 46"/>
          <p:cNvSpPr txBox="1"/>
          <p:nvPr/>
        </p:nvSpPr>
        <p:spPr>
          <a:xfrm>
            <a:off x="8033584" y="6665774"/>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No</a:t>
            </a:r>
          </a:p>
        </p:txBody>
      </p:sp>
      <p:sp>
        <p:nvSpPr>
          <p:cNvPr id="47" name="TextBox 47"/>
          <p:cNvSpPr txBox="1"/>
          <p:nvPr/>
        </p:nvSpPr>
        <p:spPr>
          <a:xfrm>
            <a:off x="12358966" y="7695667"/>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No</a:t>
            </a:r>
          </a:p>
        </p:txBody>
      </p:sp>
      <p:sp>
        <p:nvSpPr>
          <p:cNvPr id="48" name="TextBox 48"/>
          <p:cNvSpPr txBox="1"/>
          <p:nvPr/>
        </p:nvSpPr>
        <p:spPr>
          <a:xfrm>
            <a:off x="10147267" y="4663275"/>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No</a:t>
            </a:r>
          </a:p>
        </p:txBody>
      </p:sp>
      <p:sp>
        <p:nvSpPr>
          <p:cNvPr id="49" name="TextBox 49"/>
          <p:cNvSpPr txBox="1"/>
          <p:nvPr/>
        </p:nvSpPr>
        <p:spPr>
          <a:xfrm>
            <a:off x="12594198" y="5290551"/>
            <a:ext cx="2929972" cy="271697"/>
          </a:xfrm>
          <a:prstGeom prst="rect">
            <a:avLst/>
          </a:prstGeom>
        </p:spPr>
        <p:txBody>
          <a:bodyPr lIns="0" tIns="0" rIns="0" bIns="0" rtlCol="0" anchor="t">
            <a:spAutoFit/>
          </a:bodyPr>
          <a:lstStyle/>
          <a:p>
            <a:pPr algn="l">
              <a:lnSpc>
                <a:spcPts val="2174"/>
              </a:lnSpc>
              <a:spcBef>
                <a:spcPct val="0"/>
              </a:spcBef>
            </a:pPr>
            <a:r>
              <a:rPr lang="en-US" sz="1782" b="1">
                <a:solidFill>
                  <a:srgbClr val="2B2C30"/>
                </a:solidFill>
                <a:latin typeface="Public Sans Bold"/>
                <a:ea typeface="Public Sans Bold"/>
                <a:cs typeface="Public Sans Bold"/>
                <a:sym typeface="Public Sans Bold"/>
              </a:rPr>
              <a:t>No</a:t>
            </a:r>
          </a:p>
        </p:txBody>
      </p:sp>
      <p:sp>
        <p:nvSpPr>
          <p:cNvPr id="50" name="TextBox 50"/>
          <p:cNvSpPr txBox="1"/>
          <p:nvPr/>
        </p:nvSpPr>
        <p:spPr>
          <a:xfrm>
            <a:off x="976509" y="2286586"/>
            <a:ext cx="4231829" cy="3656965"/>
          </a:xfrm>
          <a:prstGeom prst="rect">
            <a:avLst/>
          </a:prstGeom>
        </p:spPr>
        <p:txBody>
          <a:bodyPr lIns="0" tIns="0" rIns="0" bIns="0" rtlCol="0" anchor="t">
            <a:spAutoFit/>
          </a:bodyPr>
          <a:lstStyle/>
          <a:p>
            <a:pPr algn="l">
              <a:lnSpc>
                <a:spcPts val="2659"/>
              </a:lnSpc>
            </a:pPr>
            <a:r>
              <a:rPr lang="en-US" sz="1899" i="1">
                <a:solidFill>
                  <a:srgbClr val="2B2C30"/>
                </a:solidFill>
                <a:latin typeface="Public Sans Italics"/>
                <a:ea typeface="Public Sans Italics"/>
                <a:cs typeface="Public Sans Italics"/>
                <a:sym typeface="Public Sans Italics"/>
              </a:rPr>
              <a:t>The Saxion Ethical Advisory Committee (SEAC) offers guidance on ethical dilemmas and vulnerable aspects in applied research. It encourages researchers to critically consider issues such as privacy, data storage, and research impact, with a particular focus on sectors like healthcare and social welfare, where stricter regulatory requirements apply.</a:t>
            </a:r>
          </a:p>
        </p:txBody>
      </p:sp>
      <p:sp>
        <p:nvSpPr>
          <p:cNvPr id="51" name="TextBox 51"/>
          <p:cNvSpPr txBox="1"/>
          <p:nvPr/>
        </p:nvSpPr>
        <p:spPr>
          <a:xfrm>
            <a:off x="976509" y="6692373"/>
            <a:ext cx="4231829" cy="1656715"/>
          </a:xfrm>
          <a:prstGeom prst="rect">
            <a:avLst/>
          </a:prstGeom>
        </p:spPr>
        <p:txBody>
          <a:bodyPr lIns="0" tIns="0" rIns="0" bIns="0" rtlCol="0" anchor="t">
            <a:spAutoFit/>
          </a:bodyPr>
          <a:lstStyle/>
          <a:p>
            <a:pPr marL="410209" lvl="1" indent="-205105" algn="l">
              <a:lnSpc>
                <a:spcPts val="2659"/>
              </a:lnSpc>
              <a:buFont typeface="Arial"/>
              <a:buChar char="•"/>
            </a:pPr>
            <a:r>
              <a:rPr lang="en-US" sz="1899">
                <a:solidFill>
                  <a:srgbClr val="2B2C30"/>
                </a:solidFill>
                <a:latin typeface="Public Sans"/>
                <a:ea typeface="Public Sans"/>
                <a:cs typeface="Public Sans"/>
                <a:sym typeface="Public Sans"/>
              </a:rPr>
              <a:t>Conducting research with humans should be discussed with your supervisor </a:t>
            </a:r>
          </a:p>
          <a:p>
            <a:pPr marL="410209" lvl="1" indent="-205105" algn="l">
              <a:lnSpc>
                <a:spcPts val="2659"/>
              </a:lnSpc>
              <a:buFont typeface="Arial"/>
              <a:buChar char="•"/>
            </a:pPr>
            <a:r>
              <a:rPr lang="en-US" sz="1899" b="1">
                <a:solidFill>
                  <a:srgbClr val="2B2C30"/>
                </a:solidFill>
                <a:latin typeface="Public Sans Bold"/>
                <a:ea typeface="Public Sans Bold"/>
                <a:cs typeface="Public Sans Bold"/>
                <a:sym typeface="Public Sans Bold"/>
              </a:rPr>
              <a:t>Requesting advice from SEAC must be done by your supervisor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SETTING UP AN ETHICAL PROPOSAL</a:t>
            </a:r>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5" name="TextBox 5"/>
          <p:cNvSpPr txBox="1"/>
          <p:nvPr/>
        </p:nvSpPr>
        <p:spPr>
          <a:xfrm>
            <a:off x="1006871" y="2277588"/>
            <a:ext cx="8137129" cy="7583807"/>
          </a:xfrm>
          <a:prstGeom prst="rect">
            <a:avLst/>
          </a:prstGeom>
        </p:spPr>
        <p:txBody>
          <a:bodyPr lIns="0" tIns="0" rIns="0" bIns="0" rtlCol="0" anchor="t">
            <a:spAutoFit/>
          </a:bodyPr>
          <a:lstStyle/>
          <a:p>
            <a:pPr marL="410209" lvl="1" indent="-205105" algn="l">
              <a:lnSpc>
                <a:spcPts val="2659"/>
              </a:lnSpc>
              <a:buAutoNum type="arabicPeriod"/>
            </a:pPr>
            <a:r>
              <a:rPr lang="en-US" sz="1899" b="1" dirty="0">
                <a:solidFill>
                  <a:srgbClr val="2B2C30"/>
                </a:solidFill>
                <a:latin typeface="Public Sans Bold"/>
                <a:ea typeface="Public Sans Bold"/>
                <a:cs typeface="Public Sans Bold"/>
                <a:sym typeface="Public Sans Bold"/>
              </a:rPr>
              <a:t>Personal details: </a:t>
            </a:r>
            <a:r>
              <a:rPr lang="en-US" sz="1899" dirty="0">
                <a:solidFill>
                  <a:srgbClr val="2B2C30"/>
                </a:solidFill>
                <a:latin typeface="Public Sans"/>
                <a:ea typeface="Public Sans"/>
                <a:cs typeface="Public Sans"/>
                <a:sym typeface="Public Sans"/>
              </a:rPr>
              <a:t>Name, e-mail, study field, study level (bachelor/master), department </a:t>
            </a:r>
          </a:p>
          <a:p>
            <a:pPr marL="410209" lvl="1" indent="-205105" algn="l">
              <a:lnSpc>
                <a:spcPts val="2659"/>
              </a:lnSpc>
              <a:buAutoNum type="arabicPeriod"/>
            </a:pPr>
            <a:r>
              <a:rPr lang="en-US" sz="1899" b="1" dirty="0">
                <a:solidFill>
                  <a:srgbClr val="2B2C30"/>
                </a:solidFill>
                <a:latin typeface="Public Sans Bold"/>
                <a:ea typeface="Public Sans Bold"/>
                <a:cs typeface="Public Sans Bold"/>
                <a:sym typeface="Public Sans Bold"/>
              </a:rPr>
              <a:t>Project title</a:t>
            </a:r>
            <a:r>
              <a:rPr lang="en-US" sz="1899" dirty="0">
                <a:solidFill>
                  <a:srgbClr val="2B2C30"/>
                </a:solidFill>
                <a:latin typeface="Public Sans"/>
                <a:ea typeface="Public Sans"/>
                <a:cs typeface="Public Sans"/>
                <a:sym typeface="Public Sans"/>
              </a:rPr>
              <a:t> </a:t>
            </a:r>
          </a:p>
          <a:p>
            <a:pPr marL="410209" lvl="1" indent="-205105" algn="l">
              <a:lnSpc>
                <a:spcPts val="2659"/>
              </a:lnSpc>
              <a:buAutoNum type="arabicPeriod"/>
            </a:pPr>
            <a:r>
              <a:rPr lang="en-US" sz="1899" b="1" dirty="0">
                <a:solidFill>
                  <a:srgbClr val="2B2C30"/>
                </a:solidFill>
                <a:latin typeface="Public Sans Bold"/>
                <a:ea typeface="Public Sans Bold"/>
                <a:cs typeface="Public Sans Bold"/>
                <a:sym typeface="Public Sans Bold"/>
              </a:rPr>
              <a:t>Summary</a:t>
            </a:r>
            <a:r>
              <a:rPr lang="en-US" sz="1899" dirty="0">
                <a:solidFill>
                  <a:srgbClr val="2B2C30"/>
                </a:solidFill>
                <a:latin typeface="Public Sans"/>
                <a:ea typeface="Public Sans"/>
                <a:cs typeface="Public Sans"/>
                <a:sym typeface="Public Sans"/>
              </a:rPr>
              <a:t>  </a:t>
            </a:r>
          </a:p>
          <a:p>
            <a:pPr marL="410209" lvl="1" indent="-205105" algn="l">
              <a:lnSpc>
                <a:spcPts val="2659"/>
              </a:lnSpc>
              <a:buAutoNum type="arabicPeriod"/>
            </a:pPr>
            <a:r>
              <a:rPr lang="en-US" sz="1899" b="1" dirty="0">
                <a:solidFill>
                  <a:srgbClr val="2B2C30"/>
                </a:solidFill>
                <a:latin typeface="Public Sans Bold"/>
                <a:ea typeface="Public Sans Bold"/>
                <a:cs typeface="Public Sans Bold"/>
                <a:sym typeface="Public Sans Bold"/>
              </a:rPr>
              <a:t>Start</a:t>
            </a:r>
            <a:r>
              <a:rPr lang="en-US" sz="1899" dirty="0">
                <a:solidFill>
                  <a:srgbClr val="2B2C30"/>
                </a:solidFill>
                <a:latin typeface="Public Sans"/>
                <a:ea typeface="Public Sans"/>
                <a:cs typeface="Public Sans"/>
                <a:sym typeface="Public Sans"/>
              </a:rPr>
              <a:t> and </a:t>
            </a:r>
            <a:r>
              <a:rPr lang="en-US" sz="1899" b="1" dirty="0">
                <a:solidFill>
                  <a:srgbClr val="2B2C30"/>
                </a:solidFill>
                <a:latin typeface="Public Sans Bold"/>
                <a:ea typeface="Public Sans Bold"/>
                <a:cs typeface="Public Sans Bold"/>
                <a:sym typeface="Public Sans Bold"/>
              </a:rPr>
              <a:t>end date</a:t>
            </a:r>
            <a:r>
              <a:rPr lang="en-US" sz="1899" dirty="0">
                <a:solidFill>
                  <a:srgbClr val="2B2C30"/>
                </a:solidFill>
                <a:latin typeface="Public Sans"/>
                <a:ea typeface="Public Sans"/>
                <a:cs typeface="Public Sans"/>
                <a:sym typeface="Public Sans"/>
              </a:rPr>
              <a:t> of your research project </a:t>
            </a:r>
          </a:p>
          <a:p>
            <a:pPr marL="410209" lvl="1" indent="-205105" algn="l">
              <a:lnSpc>
                <a:spcPts val="2659"/>
              </a:lnSpc>
              <a:buAutoNum type="arabicPeriod"/>
            </a:pPr>
            <a:r>
              <a:rPr lang="en-US" sz="1899" b="1" dirty="0">
                <a:solidFill>
                  <a:srgbClr val="2B2C30"/>
                </a:solidFill>
                <a:latin typeface="Public Sans Bold"/>
                <a:ea typeface="Public Sans Bold"/>
                <a:cs typeface="Public Sans Bold"/>
                <a:sym typeface="Public Sans Bold"/>
              </a:rPr>
              <a:t>Context</a:t>
            </a:r>
            <a:r>
              <a:rPr lang="en-US" sz="1899" dirty="0">
                <a:solidFill>
                  <a:srgbClr val="2B2C30"/>
                </a:solidFill>
                <a:latin typeface="Public Sans"/>
                <a:ea typeface="Public Sans"/>
                <a:cs typeface="Public Sans"/>
                <a:sym typeface="Public Sans"/>
              </a:rPr>
              <a:t> of the research (e.g. bachelor thesis, internship etc.) </a:t>
            </a:r>
          </a:p>
          <a:p>
            <a:pPr marL="410209" lvl="1" indent="-205105" algn="l">
              <a:lnSpc>
                <a:spcPts val="2659"/>
              </a:lnSpc>
              <a:buAutoNum type="arabicPeriod"/>
            </a:pPr>
            <a:r>
              <a:rPr lang="en-US" sz="1899" dirty="0">
                <a:solidFill>
                  <a:srgbClr val="2B2C30"/>
                </a:solidFill>
                <a:latin typeface="Public Sans"/>
                <a:ea typeface="Public Sans"/>
                <a:cs typeface="Public Sans"/>
                <a:sym typeface="Public Sans"/>
              </a:rPr>
              <a:t>Sup</a:t>
            </a:r>
            <a:r>
              <a:rPr lang="en-US" sz="1899" b="1" dirty="0">
                <a:solidFill>
                  <a:srgbClr val="2B2C30"/>
                </a:solidFill>
                <a:latin typeface="Public Sans Bold"/>
                <a:ea typeface="Public Sans Bold"/>
                <a:cs typeface="Public Sans Bold"/>
                <a:sym typeface="Public Sans Bold"/>
              </a:rPr>
              <a:t>ervisor name </a:t>
            </a:r>
          </a:p>
          <a:p>
            <a:pPr marL="410209" lvl="1" indent="-205105" algn="l">
              <a:lnSpc>
                <a:spcPts val="2659"/>
              </a:lnSpc>
              <a:buAutoNum type="arabicPeriod"/>
            </a:pPr>
            <a:r>
              <a:rPr lang="en-US" sz="1899" dirty="0">
                <a:solidFill>
                  <a:srgbClr val="2B2C30"/>
                </a:solidFill>
                <a:latin typeface="Public Sans"/>
                <a:ea typeface="Public Sans"/>
                <a:cs typeface="Public Sans"/>
                <a:sym typeface="Public Sans"/>
              </a:rPr>
              <a:t>Did you </a:t>
            </a:r>
            <a:r>
              <a:rPr lang="en-US" sz="1899" b="1" dirty="0">
                <a:solidFill>
                  <a:srgbClr val="2B2C30"/>
                </a:solidFill>
                <a:latin typeface="Public Sans Bold"/>
                <a:ea typeface="Public Sans Bold"/>
                <a:cs typeface="Public Sans Bold"/>
                <a:sym typeface="Public Sans Bold"/>
              </a:rPr>
              <a:t>already contact an ethical committee</a:t>
            </a:r>
            <a:r>
              <a:rPr lang="en-US" sz="1899" dirty="0">
                <a:solidFill>
                  <a:srgbClr val="2B2C30"/>
                </a:solidFill>
                <a:latin typeface="Public Sans"/>
                <a:ea typeface="Public Sans"/>
                <a:cs typeface="Public Sans"/>
                <a:sym typeface="Public Sans"/>
              </a:rPr>
              <a:t> about your request? </a:t>
            </a:r>
          </a:p>
          <a:p>
            <a:pPr marL="410209" lvl="1" indent="-205105">
              <a:lnSpc>
                <a:spcPts val="2659"/>
              </a:lnSpc>
              <a:buFontTx/>
              <a:buAutoNum type="arabicPeriod"/>
            </a:pPr>
            <a:r>
              <a:rPr lang="en-US" sz="1899" dirty="0">
                <a:solidFill>
                  <a:srgbClr val="2B2C30"/>
                </a:solidFill>
                <a:latin typeface="Public Sans"/>
                <a:ea typeface="Public Sans"/>
                <a:cs typeface="Public Sans"/>
                <a:sym typeface="Public Sans"/>
              </a:rPr>
              <a:t> Is your research </a:t>
            </a:r>
            <a:r>
              <a:rPr lang="en-US" sz="1899" b="1" dirty="0">
                <a:solidFill>
                  <a:srgbClr val="2B2C30"/>
                </a:solidFill>
                <a:latin typeface="Public Sans Bold"/>
                <a:ea typeface="Public Sans Bold"/>
                <a:cs typeface="Public Sans Bold"/>
                <a:sym typeface="Public Sans Bold"/>
              </a:rPr>
              <a:t>medical related</a:t>
            </a:r>
            <a:r>
              <a:rPr lang="en-US" sz="1899" dirty="0">
                <a:solidFill>
                  <a:srgbClr val="2B2C30"/>
                </a:solidFill>
                <a:latin typeface="Public Sans"/>
                <a:ea typeface="Public Sans"/>
                <a:cs typeface="Public Sans"/>
                <a:sym typeface="Public Sans"/>
              </a:rPr>
              <a:t>?   </a:t>
            </a:r>
          </a:p>
          <a:p>
            <a:pPr marL="410209" lvl="1" indent="-205105">
              <a:lnSpc>
                <a:spcPts val="2659"/>
              </a:lnSpc>
              <a:buFontTx/>
              <a:buAutoNum type="arabicPeriod"/>
            </a:pPr>
            <a:r>
              <a:rPr lang="en-US" sz="1899" dirty="0">
                <a:solidFill>
                  <a:srgbClr val="2B2C30"/>
                </a:solidFill>
                <a:latin typeface="Public Sans"/>
                <a:ea typeface="Public Sans"/>
                <a:cs typeface="Public Sans"/>
                <a:sym typeface="Public Sans"/>
              </a:rPr>
              <a:t>Are you </a:t>
            </a:r>
            <a:r>
              <a:rPr lang="en-US" sz="1899" b="1" dirty="0">
                <a:solidFill>
                  <a:srgbClr val="2B2C30"/>
                </a:solidFill>
                <a:latin typeface="Public Sans Bold"/>
                <a:ea typeface="Public Sans Bold"/>
                <a:cs typeface="Public Sans Bold"/>
                <a:sym typeface="Public Sans Bold"/>
              </a:rPr>
              <a:t>testing on humans</a:t>
            </a:r>
            <a:r>
              <a:rPr lang="en-US" sz="1899" dirty="0">
                <a:solidFill>
                  <a:srgbClr val="2B2C30"/>
                </a:solidFill>
                <a:latin typeface="Public Sans"/>
                <a:ea typeface="Public Sans"/>
                <a:cs typeface="Public Sans"/>
                <a:sym typeface="Public Sans"/>
              </a:rPr>
              <a:t>? </a:t>
            </a:r>
          </a:p>
          <a:p>
            <a:pPr marL="410209" lvl="1" indent="-205105">
              <a:lnSpc>
                <a:spcPts val="2659"/>
              </a:lnSpc>
              <a:buFontTx/>
              <a:buAutoNum type="arabicPeriod"/>
            </a:pPr>
            <a:r>
              <a:rPr lang="en-US" sz="1899" dirty="0">
                <a:solidFill>
                  <a:srgbClr val="2B2C30"/>
                </a:solidFill>
                <a:latin typeface="Public Sans"/>
                <a:ea typeface="Public Sans"/>
                <a:cs typeface="Public Sans"/>
                <a:sym typeface="Public Sans"/>
              </a:rPr>
              <a:t>Does your research target </a:t>
            </a:r>
            <a:r>
              <a:rPr lang="en-US" sz="1899" b="1" dirty="0">
                <a:solidFill>
                  <a:srgbClr val="2B2C30"/>
                </a:solidFill>
                <a:latin typeface="Public Sans Bold"/>
                <a:ea typeface="Public Sans Bold"/>
                <a:cs typeface="Public Sans Bold"/>
                <a:sym typeface="Public Sans Bold"/>
              </a:rPr>
              <a:t>vulnerable groups</a:t>
            </a:r>
            <a:r>
              <a:rPr lang="en-US" sz="1899" dirty="0">
                <a:solidFill>
                  <a:srgbClr val="2B2C30"/>
                </a:solidFill>
                <a:latin typeface="Public Sans"/>
                <a:ea typeface="Public Sans"/>
                <a:cs typeface="Public Sans"/>
                <a:sym typeface="Public Sans"/>
              </a:rPr>
              <a:t> such as children &lt; 16? Please elaborate. </a:t>
            </a:r>
          </a:p>
          <a:p>
            <a:pPr marL="410209" lvl="1" indent="-205105">
              <a:lnSpc>
                <a:spcPts val="2659"/>
              </a:lnSpc>
              <a:buFontTx/>
              <a:buAutoNum type="arabicPeriod"/>
            </a:pPr>
            <a:r>
              <a:rPr lang="en-US" sz="1899" dirty="0">
                <a:solidFill>
                  <a:srgbClr val="2B2C30"/>
                </a:solidFill>
                <a:latin typeface="Public Sans"/>
                <a:ea typeface="Public Sans"/>
                <a:cs typeface="Public Sans"/>
                <a:sym typeface="Public Sans"/>
              </a:rPr>
              <a:t>Do the participants have the </a:t>
            </a:r>
            <a:r>
              <a:rPr lang="en-US" sz="1899" b="1" dirty="0">
                <a:solidFill>
                  <a:srgbClr val="2B2C30"/>
                </a:solidFill>
                <a:latin typeface="Public Sans Bold"/>
                <a:ea typeface="Public Sans Bold"/>
                <a:cs typeface="Public Sans Bold"/>
                <a:sym typeface="Public Sans Bold"/>
              </a:rPr>
              <a:t>capability to give informed consent</a:t>
            </a:r>
            <a:r>
              <a:rPr lang="en-US" sz="1899" dirty="0">
                <a:solidFill>
                  <a:srgbClr val="2B2C30"/>
                </a:solidFill>
                <a:latin typeface="Public Sans"/>
                <a:ea typeface="Public Sans"/>
                <a:cs typeface="Public Sans"/>
                <a:sym typeface="Public Sans"/>
              </a:rPr>
              <a:t>?</a:t>
            </a:r>
          </a:p>
          <a:p>
            <a:pPr marL="410209" lvl="1" indent="-205105">
              <a:lnSpc>
                <a:spcPts val="2659"/>
              </a:lnSpc>
              <a:buFontTx/>
              <a:buAutoNum type="arabicPeriod"/>
            </a:pPr>
            <a:r>
              <a:rPr lang="en-US" sz="1899" dirty="0">
                <a:solidFill>
                  <a:srgbClr val="2B2C30"/>
                </a:solidFill>
                <a:latin typeface="Public Sans"/>
                <a:ea typeface="Public Sans"/>
                <a:cs typeface="Public Sans"/>
                <a:sym typeface="Public Sans"/>
              </a:rPr>
              <a:t>Describe your </a:t>
            </a:r>
            <a:r>
              <a:rPr lang="en-US" sz="1899" b="1" dirty="0">
                <a:solidFill>
                  <a:srgbClr val="2B2C30"/>
                </a:solidFill>
                <a:latin typeface="Public Sans Bold"/>
                <a:ea typeface="Public Sans Bold"/>
                <a:cs typeface="Public Sans Bold"/>
                <a:sym typeface="Public Sans Bold"/>
              </a:rPr>
              <a:t>research methods</a:t>
            </a:r>
            <a:r>
              <a:rPr lang="en-US" sz="1899" dirty="0">
                <a:solidFill>
                  <a:srgbClr val="2B2C30"/>
                </a:solidFill>
                <a:latin typeface="Public Sans"/>
                <a:ea typeface="Public Sans"/>
                <a:cs typeface="Public Sans"/>
                <a:sym typeface="Public Sans"/>
              </a:rPr>
              <a:t> e.g. interview, user test, field study</a:t>
            </a:r>
          </a:p>
          <a:p>
            <a:pPr marL="410209" lvl="1" indent="-205105">
              <a:lnSpc>
                <a:spcPts val="2659"/>
              </a:lnSpc>
              <a:buFontTx/>
              <a:buAutoNum type="arabicPeriod"/>
            </a:pPr>
            <a:r>
              <a:rPr lang="en-US" sz="1899" dirty="0">
                <a:solidFill>
                  <a:srgbClr val="2B2C30"/>
                </a:solidFill>
                <a:latin typeface="Public Sans"/>
                <a:ea typeface="Public Sans"/>
                <a:cs typeface="Public Sans"/>
                <a:sym typeface="Public Sans"/>
              </a:rPr>
              <a:t> Create a </a:t>
            </a:r>
            <a:r>
              <a:rPr lang="en-US" sz="1899" dirty="0" err="1">
                <a:solidFill>
                  <a:srgbClr val="2B2C30"/>
                </a:solidFill>
                <a:latin typeface="Public Sans"/>
                <a:ea typeface="Public Sans"/>
                <a:cs typeface="Public Sans"/>
                <a:sym typeface="Public Sans"/>
              </a:rPr>
              <a:t>datamanagement</a:t>
            </a:r>
            <a:r>
              <a:rPr lang="en-US" sz="1899" dirty="0">
                <a:solidFill>
                  <a:srgbClr val="2B2C30"/>
                </a:solidFill>
                <a:latin typeface="Public Sans"/>
                <a:ea typeface="Public Sans"/>
                <a:cs typeface="Public Sans"/>
                <a:sym typeface="Public Sans"/>
              </a:rPr>
              <a:t> plan.   </a:t>
            </a:r>
          </a:p>
          <a:p>
            <a:pPr marL="410209" lvl="1" indent="-205105" algn="l">
              <a:lnSpc>
                <a:spcPts val="2659"/>
              </a:lnSpc>
              <a:buAutoNum type="arabicPeriod"/>
            </a:pPr>
            <a:r>
              <a:rPr lang="en-US" sz="1899" dirty="0">
                <a:solidFill>
                  <a:srgbClr val="2B2C30"/>
                </a:solidFill>
                <a:latin typeface="Public Sans Bold"/>
                <a:ea typeface="Public Sans Bold"/>
                <a:cs typeface="Public Sans Bold"/>
                <a:sym typeface="Public Sans Bold"/>
              </a:rPr>
              <a:t>Sample size, recruitment of participants, inclusion and exclusion criteria. </a:t>
            </a:r>
            <a:r>
              <a:rPr lang="en-US" sz="1899" dirty="0">
                <a:solidFill>
                  <a:srgbClr val="2B2C30"/>
                </a:solidFill>
                <a:latin typeface="Public Sans" pitchFamily="2" charset="77"/>
                <a:ea typeface="Public Sans Bold"/>
                <a:cs typeface="Public Sans Bold"/>
                <a:sym typeface="Public Sans Bold"/>
              </a:rPr>
              <a:t>Can the participant withdrawal at any moment, without giving a reason?  Freedom to participate.</a:t>
            </a:r>
          </a:p>
          <a:p>
            <a:pPr marL="410209" lvl="1" indent="-205105" algn="l">
              <a:lnSpc>
                <a:spcPts val="2659"/>
              </a:lnSpc>
              <a:buAutoNum type="arabicPeriod"/>
            </a:pPr>
            <a:endParaRPr lang="en-US" sz="1899" b="1" dirty="0">
              <a:solidFill>
                <a:srgbClr val="2B2C30"/>
              </a:solidFill>
              <a:latin typeface="Public Sans Bold"/>
              <a:ea typeface="Public Sans Bold"/>
              <a:cs typeface="Public Sans Bold"/>
              <a:sym typeface="Public Sans Bold"/>
            </a:endParaRPr>
          </a:p>
          <a:p>
            <a:pPr marL="410209" lvl="1" indent="-205105" algn="l">
              <a:lnSpc>
                <a:spcPts val="2659"/>
              </a:lnSpc>
              <a:buAutoNum type="arabicPeriod"/>
            </a:pPr>
            <a:endParaRPr lang="en-US" sz="1899" dirty="0">
              <a:solidFill>
                <a:srgbClr val="2B2C30"/>
              </a:solidFill>
              <a:latin typeface="Public Sans"/>
              <a:ea typeface="Public Sans"/>
              <a:cs typeface="Public Sans"/>
              <a:sym typeface="Public Sans"/>
            </a:endParaRPr>
          </a:p>
          <a:p>
            <a:pPr algn="l">
              <a:lnSpc>
                <a:spcPts val="2659"/>
              </a:lnSpc>
            </a:pPr>
            <a:endParaRPr lang="en-US" sz="1899" dirty="0">
              <a:solidFill>
                <a:srgbClr val="2B2C30"/>
              </a:solidFill>
              <a:latin typeface="Public Sans"/>
              <a:ea typeface="Public Sans"/>
              <a:cs typeface="Public Sans"/>
              <a:sym typeface="Public Sans"/>
            </a:endParaRPr>
          </a:p>
        </p:txBody>
      </p:sp>
      <p:sp>
        <p:nvSpPr>
          <p:cNvPr id="6" name="TextBox 6"/>
          <p:cNvSpPr txBox="1"/>
          <p:nvPr/>
        </p:nvSpPr>
        <p:spPr>
          <a:xfrm>
            <a:off x="9512869" y="2277588"/>
            <a:ext cx="8137129" cy="3775072"/>
          </a:xfrm>
          <a:prstGeom prst="rect">
            <a:avLst/>
          </a:prstGeom>
        </p:spPr>
        <p:txBody>
          <a:bodyPr lIns="0" tIns="0" rIns="0" bIns="0" rtlCol="0" anchor="t">
            <a:spAutoFit/>
          </a:bodyPr>
          <a:lstStyle/>
          <a:p>
            <a:pPr algn="l">
              <a:lnSpc>
                <a:spcPts val="2659"/>
              </a:lnSpc>
            </a:pPr>
            <a:r>
              <a:rPr lang="en-US" sz="1899" dirty="0">
                <a:solidFill>
                  <a:srgbClr val="2B2C30"/>
                </a:solidFill>
                <a:latin typeface="Public Sans"/>
                <a:ea typeface="Public Sans"/>
                <a:cs typeface="Public Sans"/>
                <a:sym typeface="Public Sans"/>
              </a:rPr>
              <a:t>15. Is there a power relation between the participant and the</a:t>
            </a:r>
          </a:p>
          <a:p>
            <a:pPr algn="l">
              <a:lnSpc>
                <a:spcPts val="2659"/>
              </a:lnSpc>
            </a:pPr>
            <a:r>
              <a:rPr lang="en-US" sz="1899" dirty="0">
                <a:solidFill>
                  <a:srgbClr val="2B2C30"/>
                </a:solidFill>
                <a:latin typeface="Public Sans"/>
                <a:ea typeface="Public Sans"/>
                <a:cs typeface="Public Sans"/>
                <a:sym typeface="Public Sans"/>
              </a:rPr>
              <a:t>       researcher? </a:t>
            </a:r>
            <a:r>
              <a:rPr lang="en-US" sz="1899" i="1" dirty="0">
                <a:solidFill>
                  <a:srgbClr val="2B2C30"/>
                </a:solidFill>
                <a:latin typeface="Public Sans"/>
                <a:ea typeface="Public Sans"/>
                <a:cs typeface="Public Sans"/>
                <a:sym typeface="Public Sans"/>
              </a:rPr>
              <a:t>E.g. the teacher asks students to join the user test but</a:t>
            </a:r>
          </a:p>
          <a:p>
            <a:pPr algn="l">
              <a:lnSpc>
                <a:spcPts val="2659"/>
              </a:lnSpc>
            </a:pPr>
            <a:r>
              <a:rPr lang="en-US" sz="1899" i="1" dirty="0">
                <a:solidFill>
                  <a:srgbClr val="2B2C30"/>
                </a:solidFill>
                <a:latin typeface="Public Sans"/>
                <a:ea typeface="Public Sans"/>
                <a:cs typeface="Public Sans"/>
                <a:sym typeface="Public Sans"/>
              </a:rPr>
              <a:t>       still has to give the grades </a:t>
            </a:r>
          </a:p>
          <a:p>
            <a:pPr algn="l">
              <a:lnSpc>
                <a:spcPts val="2659"/>
              </a:lnSpc>
            </a:pPr>
            <a:r>
              <a:rPr lang="en-US" sz="1899" dirty="0">
                <a:solidFill>
                  <a:srgbClr val="2B2C30"/>
                </a:solidFill>
                <a:latin typeface="Public Sans"/>
                <a:ea typeface="Public Sans"/>
                <a:cs typeface="Public Sans"/>
                <a:sym typeface="Public Sans"/>
              </a:rPr>
              <a:t>16.  </a:t>
            </a:r>
            <a:r>
              <a:rPr lang="en-US" sz="1899" b="1" dirty="0">
                <a:solidFill>
                  <a:srgbClr val="2B2C30"/>
                </a:solidFill>
                <a:latin typeface="Public Sans Bold"/>
                <a:ea typeface="Public Sans Bold"/>
                <a:cs typeface="Public Sans Bold"/>
                <a:sym typeface="Public Sans Bold"/>
              </a:rPr>
              <a:t>Test protocol </a:t>
            </a:r>
            <a:r>
              <a:rPr lang="en-US" sz="1899" dirty="0">
                <a:solidFill>
                  <a:srgbClr val="2B2C30"/>
                </a:solidFill>
                <a:latin typeface="Public Sans"/>
                <a:ea typeface="Public Sans"/>
                <a:cs typeface="Public Sans"/>
                <a:sym typeface="Public Sans"/>
              </a:rPr>
              <a:t> </a:t>
            </a:r>
          </a:p>
          <a:p>
            <a:pPr algn="l">
              <a:lnSpc>
                <a:spcPts val="2659"/>
              </a:lnSpc>
            </a:pPr>
            <a:r>
              <a:rPr lang="en-US" sz="1899" dirty="0">
                <a:solidFill>
                  <a:srgbClr val="2B2C30"/>
                </a:solidFill>
                <a:latin typeface="Public Sans"/>
                <a:ea typeface="Public Sans"/>
                <a:cs typeface="Public Sans"/>
                <a:sym typeface="Public Sans"/>
              </a:rPr>
              <a:t>17. </a:t>
            </a:r>
            <a:r>
              <a:rPr lang="en-US" sz="1899" b="1" dirty="0">
                <a:solidFill>
                  <a:srgbClr val="2B2C30"/>
                </a:solidFill>
                <a:latin typeface="Public Sans Bold"/>
                <a:ea typeface="Public Sans Bold"/>
                <a:cs typeface="Public Sans Bold"/>
                <a:sym typeface="Public Sans Bold"/>
              </a:rPr>
              <a:t>Risks</a:t>
            </a:r>
            <a:r>
              <a:rPr lang="en-US" sz="1899" dirty="0">
                <a:solidFill>
                  <a:srgbClr val="2B2C30"/>
                </a:solidFill>
                <a:latin typeface="Public Sans"/>
                <a:ea typeface="Public Sans"/>
                <a:cs typeface="Public Sans"/>
                <a:sym typeface="Public Sans"/>
              </a:rPr>
              <a:t> including impact on participants </a:t>
            </a:r>
          </a:p>
          <a:p>
            <a:pPr algn="l">
              <a:lnSpc>
                <a:spcPts val="2659"/>
              </a:lnSpc>
            </a:pPr>
            <a:r>
              <a:rPr lang="en-US" sz="1899" dirty="0">
                <a:solidFill>
                  <a:srgbClr val="2B2C30"/>
                </a:solidFill>
                <a:latin typeface="Public Sans"/>
                <a:ea typeface="Public Sans"/>
                <a:cs typeface="Public Sans"/>
                <a:sym typeface="Public Sans"/>
              </a:rPr>
              <a:t>19. </a:t>
            </a:r>
            <a:r>
              <a:rPr lang="en-US" sz="1899" b="1" dirty="0">
                <a:solidFill>
                  <a:srgbClr val="2B2C30"/>
                </a:solidFill>
                <a:latin typeface="Public Sans Bold"/>
                <a:ea typeface="Public Sans Bold"/>
                <a:cs typeface="Public Sans Bold"/>
                <a:sym typeface="Public Sans Bold"/>
              </a:rPr>
              <a:t>Possible accidental findings</a:t>
            </a:r>
            <a:r>
              <a:rPr lang="en-US" sz="1899" dirty="0">
                <a:solidFill>
                  <a:srgbClr val="2B2C30"/>
                </a:solidFill>
                <a:latin typeface="Public Sans"/>
                <a:ea typeface="Public Sans"/>
                <a:cs typeface="Public Sans"/>
                <a:sym typeface="Public Sans"/>
              </a:rPr>
              <a:t>  </a:t>
            </a:r>
          </a:p>
          <a:p>
            <a:pPr algn="l">
              <a:lnSpc>
                <a:spcPts val="2659"/>
              </a:lnSpc>
            </a:pPr>
            <a:r>
              <a:rPr lang="en-US" sz="1899" dirty="0">
                <a:solidFill>
                  <a:srgbClr val="2B2C30"/>
                </a:solidFill>
                <a:latin typeface="Public Sans"/>
                <a:ea typeface="Public Sans"/>
                <a:cs typeface="Public Sans"/>
                <a:sym typeface="Public Sans"/>
              </a:rPr>
              <a:t>20. </a:t>
            </a:r>
            <a:r>
              <a:rPr lang="en-US" sz="1899" b="1" dirty="0">
                <a:solidFill>
                  <a:srgbClr val="2B2C30"/>
                </a:solidFill>
                <a:latin typeface="Public Sans Bold"/>
                <a:ea typeface="Public Sans Bold"/>
                <a:cs typeface="Public Sans Bold"/>
                <a:sym typeface="Public Sans Bold"/>
              </a:rPr>
              <a:t>Attach information brochure(s) and informed consent form(s) </a:t>
            </a:r>
          </a:p>
          <a:p>
            <a:pPr algn="l">
              <a:lnSpc>
                <a:spcPts val="2659"/>
              </a:lnSpc>
            </a:pPr>
            <a:r>
              <a:rPr lang="en-US" sz="1899" b="1" dirty="0">
                <a:solidFill>
                  <a:srgbClr val="2B2C30"/>
                </a:solidFill>
                <a:latin typeface="Public Sans Bold"/>
                <a:ea typeface="Public Sans Bold"/>
                <a:cs typeface="Public Sans Bold"/>
                <a:sym typeface="Public Sans Bold"/>
              </a:rPr>
              <a:t>        </a:t>
            </a:r>
            <a:r>
              <a:rPr lang="en-US" sz="1899" dirty="0">
                <a:solidFill>
                  <a:srgbClr val="2B2C30"/>
                </a:solidFill>
                <a:latin typeface="Public Sans"/>
                <a:ea typeface="Public Sans"/>
                <a:cs typeface="Public Sans"/>
                <a:sym typeface="Public Sans"/>
              </a:rPr>
              <a:t>Type of consent (e.g. verbal, written etc.) </a:t>
            </a:r>
          </a:p>
          <a:p>
            <a:pPr algn="l">
              <a:lnSpc>
                <a:spcPts val="2659"/>
              </a:lnSpc>
            </a:pPr>
            <a:r>
              <a:rPr lang="en-US" sz="1899" dirty="0">
                <a:solidFill>
                  <a:srgbClr val="2B2C30"/>
                </a:solidFill>
                <a:latin typeface="Public Sans"/>
                <a:ea typeface="Public Sans"/>
                <a:cs typeface="Public Sans"/>
                <a:sym typeface="Public Sans"/>
              </a:rPr>
              <a:t>22. Is the participant </a:t>
            </a:r>
            <a:r>
              <a:rPr lang="en-US" sz="1899" b="1" dirty="0">
                <a:solidFill>
                  <a:srgbClr val="2B2C30"/>
                </a:solidFill>
                <a:latin typeface="Public Sans Bold"/>
                <a:ea typeface="Public Sans Bold"/>
                <a:cs typeface="Public Sans Bold"/>
                <a:sym typeface="Public Sans Bold"/>
              </a:rPr>
              <a:t>debriefed</a:t>
            </a:r>
            <a:r>
              <a:rPr lang="en-US" sz="1899" dirty="0">
                <a:solidFill>
                  <a:srgbClr val="2B2C30"/>
                </a:solidFill>
                <a:latin typeface="Public Sans"/>
                <a:ea typeface="Public Sans"/>
                <a:cs typeface="Public Sans"/>
                <a:sym typeface="Public Sans"/>
              </a:rPr>
              <a:t>?  </a:t>
            </a:r>
          </a:p>
          <a:p>
            <a:pPr algn="l">
              <a:lnSpc>
                <a:spcPts val="2659"/>
              </a:lnSpc>
            </a:pPr>
            <a:r>
              <a:rPr lang="en-US" sz="1899" dirty="0">
                <a:solidFill>
                  <a:srgbClr val="2B2C30"/>
                </a:solidFill>
                <a:latin typeface="Public Sans"/>
                <a:ea typeface="Public Sans"/>
                <a:cs typeface="Public Sans"/>
                <a:sym typeface="Public Sans"/>
              </a:rPr>
              <a:t>23. Other potential issues</a:t>
            </a:r>
          </a:p>
          <a:p>
            <a:pPr algn="l">
              <a:lnSpc>
                <a:spcPts val="2659"/>
              </a:lnSpc>
            </a:pPr>
            <a:endParaRPr lang="en-US" sz="1899" dirty="0">
              <a:solidFill>
                <a:srgbClr val="2B2C30"/>
              </a:solidFill>
              <a:latin typeface="Public Sans"/>
              <a:ea typeface="Public Sans"/>
              <a:cs typeface="Public Sans"/>
              <a:sym typeface="Public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7CF">
                <a:alpha val="80000"/>
              </a:srgbClr>
            </a:gs>
            <a:gs pos="50000">
              <a:srgbClr val="FFFFFF">
                <a:alpha val="100000"/>
              </a:srgbClr>
            </a:gs>
            <a:gs pos="100000">
              <a:srgbClr val="009C82">
                <a:alpha val="5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812305" y="1791674"/>
            <a:ext cx="5146395" cy="2871470"/>
            <a:chOff x="0" y="0"/>
            <a:chExt cx="6861860" cy="3828627"/>
          </a:xfrm>
        </p:grpSpPr>
        <p:sp>
          <p:nvSpPr>
            <p:cNvPr id="3" name="TextBox 3"/>
            <p:cNvSpPr txBox="1"/>
            <p:nvPr/>
          </p:nvSpPr>
          <p:spPr>
            <a:xfrm>
              <a:off x="0" y="-66675"/>
              <a:ext cx="6861860"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Sensitive nature of questions</a:t>
              </a:r>
            </a:p>
          </p:txBody>
        </p:sp>
        <p:sp>
          <p:nvSpPr>
            <p:cNvPr id="4" name="TextBox 4"/>
            <p:cNvSpPr txBox="1"/>
            <p:nvPr/>
          </p:nvSpPr>
          <p:spPr>
            <a:xfrm>
              <a:off x="0" y="743374"/>
              <a:ext cx="6861860" cy="3085253"/>
            </a:xfrm>
            <a:prstGeom prst="rect">
              <a:avLst/>
            </a:prstGeom>
          </p:spPr>
          <p:txBody>
            <a:bodyPr lIns="0" tIns="0" rIns="0" bIns="0" rtlCol="0" anchor="t">
              <a:spAutoFit/>
            </a:bodyPr>
            <a:lstStyle/>
            <a:p>
              <a:pPr algn="l">
                <a:lnSpc>
                  <a:spcPts val="2659"/>
                </a:lnSpc>
              </a:pPr>
              <a:r>
                <a:rPr lang="en-US" sz="1899">
                  <a:solidFill>
                    <a:srgbClr val="2B2C30"/>
                  </a:solidFill>
                  <a:latin typeface="Public Sans"/>
                  <a:ea typeface="Public Sans"/>
                  <a:cs typeface="Public Sans"/>
                  <a:sym typeface="Public Sans"/>
                </a:rPr>
                <a:t>Are the questions being asked sensitive in a way that may cause emotional, psychological, or physical harm?  </a:t>
              </a:r>
            </a:p>
            <a:p>
              <a:pPr algn="l">
                <a:lnSpc>
                  <a:spcPts val="2659"/>
                </a:lnSpc>
              </a:pPr>
              <a:endParaRPr lang="en-US" sz="1899">
                <a:solidFill>
                  <a:srgbClr val="2B2C30"/>
                </a:solidFill>
                <a:latin typeface="Public Sans"/>
                <a:ea typeface="Public Sans"/>
                <a:cs typeface="Public Sans"/>
                <a:sym typeface="Public Sans"/>
              </a:endParaRPr>
            </a:p>
            <a:p>
              <a:pPr algn="l">
                <a:lnSpc>
                  <a:spcPts val="2659"/>
                </a:lnSpc>
              </a:pPr>
              <a:r>
                <a:rPr lang="en-US" sz="1899" i="1">
                  <a:solidFill>
                    <a:srgbClr val="2B2C30"/>
                  </a:solidFill>
                  <a:latin typeface="Public Sans Italics"/>
                  <a:ea typeface="Public Sans Italics"/>
                  <a:cs typeface="Public Sans Italics"/>
                  <a:sym typeface="Public Sans Italics"/>
                </a:rPr>
                <a:t>e.g. asking about traumatic events, personal struggles, or sensitive topics like mental health, abuse, or family issues</a:t>
              </a:r>
            </a:p>
          </p:txBody>
        </p:sp>
      </p:grpSp>
      <p:grpSp>
        <p:nvGrpSpPr>
          <p:cNvPr id="5" name="Group 5"/>
          <p:cNvGrpSpPr/>
          <p:nvPr/>
        </p:nvGrpSpPr>
        <p:grpSpPr>
          <a:xfrm>
            <a:off x="6712764" y="1791674"/>
            <a:ext cx="5146395" cy="1871345"/>
            <a:chOff x="0" y="0"/>
            <a:chExt cx="6861860" cy="2495127"/>
          </a:xfrm>
        </p:grpSpPr>
        <p:sp>
          <p:nvSpPr>
            <p:cNvPr id="6" name="TextBox 6"/>
            <p:cNvSpPr txBox="1"/>
            <p:nvPr/>
          </p:nvSpPr>
          <p:spPr>
            <a:xfrm>
              <a:off x="0" y="-66675"/>
              <a:ext cx="6861860"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High participant burden</a:t>
              </a:r>
            </a:p>
          </p:txBody>
        </p:sp>
        <p:sp>
          <p:nvSpPr>
            <p:cNvPr id="7" name="TextBox 7"/>
            <p:cNvSpPr txBox="1"/>
            <p:nvPr/>
          </p:nvSpPr>
          <p:spPr>
            <a:xfrm>
              <a:off x="0" y="743374"/>
              <a:ext cx="6861860" cy="1751753"/>
            </a:xfrm>
            <a:prstGeom prst="rect">
              <a:avLst/>
            </a:prstGeom>
          </p:spPr>
          <p:txBody>
            <a:bodyPr lIns="0" tIns="0" rIns="0" bIns="0" rtlCol="0" anchor="t">
              <a:spAutoFit/>
            </a:bodyPr>
            <a:lstStyle/>
            <a:p>
              <a:pPr algn="l">
                <a:lnSpc>
                  <a:spcPts val="2659"/>
                </a:lnSpc>
              </a:pPr>
              <a:r>
                <a:rPr lang="en-US" sz="1899" i="1">
                  <a:solidFill>
                    <a:srgbClr val="2B2C30"/>
                  </a:solidFill>
                  <a:latin typeface="Public Sans Italics"/>
                  <a:ea typeface="Public Sans Italics"/>
                  <a:cs typeface="Public Sans Italics"/>
                  <a:sym typeface="Public Sans Italics"/>
                </a:rPr>
                <a:t>e.g. long surveys or interviews, invasive user tests, or frequent follow-up sessions, discussing difficult or emotional topics that could cause distress</a:t>
              </a:r>
            </a:p>
          </p:txBody>
        </p:sp>
      </p:grpSp>
      <p:grpSp>
        <p:nvGrpSpPr>
          <p:cNvPr id="8" name="Group 8"/>
          <p:cNvGrpSpPr/>
          <p:nvPr/>
        </p:nvGrpSpPr>
        <p:grpSpPr>
          <a:xfrm>
            <a:off x="6712764" y="5237283"/>
            <a:ext cx="5146395" cy="2305180"/>
            <a:chOff x="0" y="-66675"/>
            <a:chExt cx="6861860" cy="3073574"/>
          </a:xfrm>
        </p:grpSpPr>
        <p:sp>
          <p:nvSpPr>
            <p:cNvPr id="9" name="TextBox 9"/>
            <p:cNvSpPr txBox="1"/>
            <p:nvPr/>
          </p:nvSpPr>
          <p:spPr>
            <a:xfrm>
              <a:off x="0" y="-66675"/>
              <a:ext cx="6861860"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Researcher protection</a:t>
              </a:r>
            </a:p>
          </p:txBody>
        </p:sp>
        <p:sp>
          <p:nvSpPr>
            <p:cNvPr id="10" name="TextBox 10"/>
            <p:cNvSpPr txBox="1"/>
            <p:nvPr/>
          </p:nvSpPr>
          <p:spPr>
            <a:xfrm>
              <a:off x="0" y="743373"/>
              <a:ext cx="6861860" cy="2263526"/>
            </a:xfrm>
            <a:prstGeom prst="rect">
              <a:avLst/>
            </a:prstGeom>
          </p:spPr>
          <p:txBody>
            <a:bodyPr lIns="0" tIns="0" rIns="0" bIns="0" rtlCol="0" anchor="t">
              <a:spAutoFit/>
            </a:bodyPr>
            <a:lstStyle/>
            <a:p>
              <a:pPr algn="l">
                <a:lnSpc>
                  <a:spcPts val="2659"/>
                </a:lnSpc>
              </a:pPr>
              <a:r>
                <a:rPr lang="en-US" sz="1899" dirty="0">
                  <a:solidFill>
                    <a:srgbClr val="2B2C30"/>
                  </a:solidFill>
                  <a:latin typeface="Public Sans"/>
                  <a:ea typeface="Public Sans"/>
                  <a:cs typeface="Public Sans"/>
                  <a:sym typeface="Public Sans"/>
                </a:rPr>
                <a:t>Is the researcher protected in terms of legal, professional, and psychological safeguards?</a:t>
              </a:r>
            </a:p>
            <a:p>
              <a:pPr algn="l">
                <a:lnSpc>
                  <a:spcPts val="2659"/>
                </a:lnSpc>
              </a:pPr>
              <a:endParaRPr lang="en-US" sz="1899" dirty="0">
                <a:solidFill>
                  <a:srgbClr val="2B2C30"/>
                </a:solidFill>
                <a:latin typeface="Public Sans"/>
                <a:ea typeface="Public Sans"/>
                <a:cs typeface="Public Sans"/>
                <a:sym typeface="Public Sans"/>
              </a:endParaRPr>
            </a:p>
            <a:p>
              <a:pPr algn="l">
                <a:lnSpc>
                  <a:spcPts val="2659"/>
                </a:lnSpc>
              </a:pPr>
              <a:r>
                <a:rPr lang="en-US" sz="1899" i="1" dirty="0">
                  <a:solidFill>
                    <a:srgbClr val="2B2C30"/>
                  </a:solidFill>
                  <a:latin typeface="Public Sans Italics"/>
                  <a:ea typeface="Public Sans Italics"/>
                  <a:cs typeface="Public Sans Italics"/>
                  <a:sym typeface="Public Sans Italics"/>
                </a:rPr>
                <a:t>e.g. ensuring the researcher follows ethical protocols, obtaining ethical approval</a:t>
              </a:r>
            </a:p>
          </p:txBody>
        </p:sp>
      </p:grpSp>
      <p:grpSp>
        <p:nvGrpSpPr>
          <p:cNvPr id="11" name="Group 11"/>
          <p:cNvGrpSpPr/>
          <p:nvPr/>
        </p:nvGrpSpPr>
        <p:grpSpPr>
          <a:xfrm>
            <a:off x="12611634" y="5287289"/>
            <a:ext cx="5146395" cy="3538220"/>
            <a:chOff x="0" y="0"/>
            <a:chExt cx="6861860" cy="4717627"/>
          </a:xfrm>
        </p:grpSpPr>
        <p:sp>
          <p:nvSpPr>
            <p:cNvPr id="12" name="TextBox 12"/>
            <p:cNvSpPr txBox="1"/>
            <p:nvPr/>
          </p:nvSpPr>
          <p:spPr>
            <a:xfrm>
              <a:off x="0" y="-66675"/>
              <a:ext cx="6861860"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Right to withdraw</a:t>
              </a:r>
            </a:p>
          </p:txBody>
        </p:sp>
        <p:sp>
          <p:nvSpPr>
            <p:cNvPr id="13" name="TextBox 13"/>
            <p:cNvSpPr txBox="1"/>
            <p:nvPr/>
          </p:nvSpPr>
          <p:spPr>
            <a:xfrm>
              <a:off x="0" y="743374"/>
              <a:ext cx="6861860" cy="3974253"/>
            </a:xfrm>
            <a:prstGeom prst="rect">
              <a:avLst/>
            </a:prstGeom>
          </p:spPr>
          <p:txBody>
            <a:bodyPr lIns="0" tIns="0" rIns="0" bIns="0" rtlCol="0" anchor="t">
              <a:spAutoFit/>
            </a:bodyPr>
            <a:lstStyle/>
            <a:p>
              <a:pPr algn="l">
                <a:lnSpc>
                  <a:spcPts val="2659"/>
                </a:lnSpc>
              </a:pPr>
              <a:r>
                <a:rPr lang="en-US" sz="1899">
                  <a:solidFill>
                    <a:srgbClr val="2B2C30"/>
                  </a:solidFill>
                  <a:latin typeface="Public Sans"/>
                  <a:ea typeface="Public Sans"/>
                  <a:cs typeface="Public Sans"/>
                  <a:sym typeface="Public Sans"/>
                </a:rPr>
                <a:t>Are participants aware that they can withdraw from the interview at any time without penalty or consequences? What happens to the data? </a:t>
              </a:r>
            </a:p>
            <a:p>
              <a:pPr algn="l">
                <a:lnSpc>
                  <a:spcPts val="2659"/>
                </a:lnSpc>
              </a:pPr>
              <a:r>
                <a:rPr lang="en-US" sz="1899">
                  <a:solidFill>
                    <a:srgbClr val="2B2C30"/>
                  </a:solidFill>
                  <a:latin typeface="Public Sans"/>
                  <a:ea typeface="Public Sans"/>
                  <a:cs typeface="Public Sans"/>
                  <a:sym typeface="Public Sans"/>
                </a:rPr>
                <a:t> </a:t>
              </a:r>
            </a:p>
            <a:p>
              <a:pPr algn="l">
                <a:lnSpc>
                  <a:spcPts val="2659"/>
                </a:lnSpc>
              </a:pPr>
              <a:r>
                <a:rPr lang="en-US" sz="1899" i="1">
                  <a:solidFill>
                    <a:srgbClr val="2B2C30"/>
                  </a:solidFill>
                  <a:latin typeface="Public Sans Italics"/>
                  <a:ea typeface="Public Sans Italics"/>
                  <a:cs typeface="Public Sans Italics"/>
                  <a:sym typeface="Public Sans Italics"/>
                </a:rPr>
                <a:t>e.g. reassure participants in the information brochure and during the study that they can stop the interview whenever they wish without facing any negative impact or judgement</a:t>
              </a:r>
            </a:p>
          </p:txBody>
        </p:sp>
      </p:grpSp>
      <p:grpSp>
        <p:nvGrpSpPr>
          <p:cNvPr id="14" name="Group 14"/>
          <p:cNvGrpSpPr/>
          <p:nvPr/>
        </p:nvGrpSpPr>
        <p:grpSpPr>
          <a:xfrm>
            <a:off x="12613224" y="1791674"/>
            <a:ext cx="5146395" cy="1871345"/>
            <a:chOff x="0" y="0"/>
            <a:chExt cx="6861860" cy="2495127"/>
          </a:xfrm>
        </p:grpSpPr>
        <p:sp>
          <p:nvSpPr>
            <p:cNvPr id="15" name="TextBox 15"/>
            <p:cNvSpPr txBox="1"/>
            <p:nvPr/>
          </p:nvSpPr>
          <p:spPr>
            <a:xfrm>
              <a:off x="0" y="-66675"/>
              <a:ext cx="6861860"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Risk minimization </a:t>
              </a:r>
            </a:p>
          </p:txBody>
        </p:sp>
        <p:sp>
          <p:nvSpPr>
            <p:cNvPr id="16" name="TextBox 16"/>
            <p:cNvSpPr txBox="1"/>
            <p:nvPr/>
          </p:nvSpPr>
          <p:spPr>
            <a:xfrm>
              <a:off x="0" y="743374"/>
              <a:ext cx="6861860" cy="1751753"/>
            </a:xfrm>
            <a:prstGeom prst="rect">
              <a:avLst/>
            </a:prstGeom>
          </p:spPr>
          <p:txBody>
            <a:bodyPr lIns="0" tIns="0" rIns="0" bIns="0" rtlCol="0" anchor="t">
              <a:spAutoFit/>
            </a:bodyPr>
            <a:lstStyle/>
            <a:p>
              <a:pPr algn="l">
                <a:lnSpc>
                  <a:spcPts val="2659"/>
                </a:lnSpc>
              </a:pPr>
              <a:r>
                <a:rPr lang="en-US" sz="1899">
                  <a:solidFill>
                    <a:srgbClr val="2B2C30"/>
                  </a:solidFill>
                  <a:latin typeface="Public Sans"/>
                  <a:ea typeface="Public Sans"/>
                  <a:cs typeface="Public Sans"/>
                  <a:sym typeface="Public Sans"/>
                </a:rPr>
                <a:t> </a:t>
              </a:r>
              <a:r>
                <a:rPr lang="en-US" sz="1899" i="1">
                  <a:solidFill>
                    <a:srgbClr val="2B2C30"/>
                  </a:solidFill>
                  <a:latin typeface="Public Sans Italics"/>
                  <a:ea typeface="Public Sans Italics"/>
                  <a:cs typeface="Public Sans Italics"/>
                  <a:sym typeface="Public Sans Italics"/>
                </a:rPr>
                <a:t>e.g. offering breaks during long interviews, allowing participants to skip questions they are uncomfortable with, being mindful of potentially triggering topics</a:t>
              </a:r>
            </a:p>
          </p:txBody>
        </p:sp>
      </p:grpSp>
      <p:grpSp>
        <p:nvGrpSpPr>
          <p:cNvPr id="17" name="Group 17"/>
          <p:cNvGrpSpPr/>
          <p:nvPr/>
        </p:nvGrpSpPr>
        <p:grpSpPr>
          <a:xfrm>
            <a:off x="812305" y="5287289"/>
            <a:ext cx="5146395" cy="2871470"/>
            <a:chOff x="0" y="0"/>
            <a:chExt cx="6861860" cy="3828627"/>
          </a:xfrm>
        </p:grpSpPr>
        <p:sp>
          <p:nvSpPr>
            <p:cNvPr id="18" name="TextBox 18"/>
            <p:cNvSpPr txBox="1"/>
            <p:nvPr/>
          </p:nvSpPr>
          <p:spPr>
            <a:xfrm>
              <a:off x="0" y="-66675"/>
              <a:ext cx="6861860"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Vulnerable populations</a:t>
              </a:r>
            </a:p>
          </p:txBody>
        </p:sp>
        <p:sp>
          <p:nvSpPr>
            <p:cNvPr id="19" name="TextBox 19"/>
            <p:cNvSpPr txBox="1"/>
            <p:nvPr/>
          </p:nvSpPr>
          <p:spPr>
            <a:xfrm>
              <a:off x="0" y="743374"/>
              <a:ext cx="6861860" cy="3085253"/>
            </a:xfrm>
            <a:prstGeom prst="rect">
              <a:avLst/>
            </a:prstGeom>
          </p:spPr>
          <p:txBody>
            <a:bodyPr lIns="0" tIns="0" rIns="0" bIns="0" rtlCol="0" anchor="t">
              <a:spAutoFit/>
            </a:bodyPr>
            <a:lstStyle/>
            <a:p>
              <a:pPr algn="l">
                <a:lnSpc>
                  <a:spcPts val="2659"/>
                </a:lnSpc>
              </a:pPr>
              <a:r>
                <a:rPr lang="en-US" sz="1899" dirty="0">
                  <a:solidFill>
                    <a:srgbClr val="2B2C30"/>
                  </a:solidFill>
                  <a:latin typeface="Public Sans"/>
                  <a:ea typeface="Public Sans"/>
                  <a:cs typeface="Public Sans"/>
                  <a:sym typeface="Public Sans"/>
                </a:rPr>
                <a:t>Extra care is required to ensure informed consent is obtained from a legal guardian, if necessary.</a:t>
              </a:r>
            </a:p>
            <a:p>
              <a:pPr algn="l">
                <a:lnSpc>
                  <a:spcPts val="2659"/>
                </a:lnSpc>
              </a:pPr>
              <a:endParaRPr lang="en-US" sz="1899" dirty="0">
                <a:solidFill>
                  <a:srgbClr val="2B2C30"/>
                </a:solidFill>
                <a:latin typeface="Public Sans"/>
                <a:ea typeface="Public Sans"/>
                <a:cs typeface="Public Sans"/>
                <a:sym typeface="Public Sans"/>
              </a:endParaRPr>
            </a:p>
            <a:p>
              <a:pPr algn="l">
                <a:lnSpc>
                  <a:spcPts val="2659"/>
                </a:lnSpc>
              </a:pPr>
              <a:r>
                <a:rPr lang="en-US" sz="1899" i="1" dirty="0">
                  <a:solidFill>
                    <a:srgbClr val="2B2C30"/>
                  </a:solidFill>
                  <a:latin typeface="Public Sans Italics"/>
                  <a:ea typeface="Public Sans Italics"/>
                  <a:cs typeface="Public Sans Italics"/>
                  <a:sym typeface="Public Sans Italics"/>
                </a:rPr>
                <a:t>e.g. infants, children, elderly individuals with dementia, individuals with cognitive impairments, people with mental health issues</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3" name="TextBox 3"/>
          <p:cNvSpPr txBox="1"/>
          <p:nvPr/>
        </p:nvSpPr>
        <p:spPr>
          <a:xfrm>
            <a:off x="1028700" y="952500"/>
            <a:ext cx="6992520" cy="1289050"/>
          </a:xfrm>
          <a:prstGeom prst="rect">
            <a:avLst/>
          </a:prstGeom>
        </p:spPr>
        <p:txBody>
          <a:bodyPr lIns="0" tIns="0" rIns="0" bIns="0" rtlCol="0" anchor="t">
            <a:spAutoFit/>
          </a:bodyPr>
          <a:lstStyle/>
          <a:p>
            <a:pPr algn="l">
              <a:lnSpc>
                <a:spcPts val="10400"/>
              </a:lnSpc>
            </a:pPr>
            <a:r>
              <a:rPr lang="en-US" sz="8000" spc="40">
                <a:solidFill>
                  <a:srgbClr val="2B2C30"/>
                </a:solidFill>
                <a:latin typeface="Playfair Display"/>
                <a:ea typeface="Playfair Display"/>
                <a:cs typeface="Playfair Display"/>
                <a:sym typeface="Playfair Display"/>
              </a:rPr>
              <a:t>THANK YOU!</a:t>
            </a:r>
          </a:p>
        </p:txBody>
      </p:sp>
      <p:sp>
        <p:nvSpPr>
          <p:cNvPr id="4" name="TextBox 4"/>
          <p:cNvSpPr txBox="1"/>
          <p:nvPr/>
        </p:nvSpPr>
        <p:spPr>
          <a:xfrm>
            <a:off x="1028700" y="2391092"/>
            <a:ext cx="8398641" cy="336550"/>
          </a:xfrm>
          <a:prstGeom prst="rect">
            <a:avLst/>
          </a:prstGeom>
        </p:spPr>
        <p:txBody>
          <a:bodyPr lIns="0" tIns="0" rIns="0" bIns="0" rtlCol="0" anchor="t">
            <a:spAutoFit/>
          </a:bodyPr>
          <a:lstStyle/>
          <a:p>
            <a:pPr algn="l">
              <a:lnSpc>
                <a:spcPts val="2600"/>
              </a:lnSpc>
            </a:pPr>
            <a:r>
              <a:rPr lang="en-US" sz="2000" b="1" spc="454">
                <a:solidFill>
                  <a:srgbClr val="2B2C30"/>
                </a:solidFill>
                <a:latin typeface="Public Sans Bold"/>
                <a:ea typeface="Public Sans Bold"/>
                <a:cs typeface="Public Sans Bold"/>
                <a:sym typeface="Public Sans Bold"/>
              </a:rPr>
              <a:t>YOUR QUESTIONS AND INPUT ARE WELCOME</a:t>
            </a:r>
          </a:p>
        </p:txBody>
      </p:sp>
      <p:sp>
        <p:nvSpPr>
          <p:cNvPr id="5" name="TextBox 5"/>
          <p:cNvSpPr txBox="1"/>
          <p:nvPr/>
        </p:nvSpPr>
        <p:spPr>
          <a:xfrm>
            <a:off x="739915" y="9501662"/>
            <a:ext cx="9268557" cy="331470"/>
          </a:xfrm>
          <a:prstGeom prst="rect">
            <a:avLst/>
          </a:prstGeom>
        </p:spPr>
        <p:txBody>
          <a:bodyPr lIns="0" tIns="0" rIns="0" bIns="0" rtlCol="0" anchor="t">
            <a:spAutoFit/>
          </a:bodyPr>
          <a:lstStyle/>
          <a:p>
            <a:pPr algn="l">
              <a:lnSpc>
                <a:spcPts val="2700"/>
              </a:lnSpc>
            </a:pPr>
            <a:r>
              <a:rPr lang="en-US" sz="1800">
                <a:solidFill>
                  <a:srgbClr val="2B2C30"/>
                </a:solidFill>
                <a:latin typeface="Public Sans"/>
                <a:ea typeface="Public Sans"/>
                <a:cs typeface="Public Sans"/>
                <a:sym typeface="Public Sans"/>
              </a:rPr>
              <a:t>Melissa van Schaik / m.e.vanschaik@saxion.nl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695" y="692480"/>
            <a:ext cx="16555625" cy="1189621"/>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ETHICAL CONSIDERATIONS IN RESEARCH AND THEIR PRACTICAL APPLICATION ARE ESSENTIAL TO...</a:t>
            </a:r>
          </a:p>
        </p:txBody>
      </p:sp>
      <p:sp>
        <p:nvSpPr>
          <p:cNvPr id="5" name="TextBox 5"/>
          <p:cNvSpPr txBox="1"/>
          <p:nvPr/>
        </p:nvSpPr>
        <p:spPr>
          <a:xfrm>
            <a:off x="1028700" y="3436819"/>
            <a:ext cx="15953207" cy="2952110"/>
          </a:xfrm>
          <a:prstGeom prst="rect">
            <a:avLst/>
          </a:prstGeom>
        </p:spPr>
        <p:txBody>
          <a:bodyPr lIns="0" tIns="0" rIns="0" bIns="0" rtlCol="0" anchor="t">
            <a:spAutoFit/>
          </a:bodyPr>
          <a:lstStyle/>
          <a:p>
            <a:pPr algn="l">
              <a:lnSpc>
                <a:spcPts val="7865"/>
              </a:lnSpc>
            </a:pPr>
            <a:r>
              <a:rPr lang="en-US" sz="6050" b="1" spc="30">
                <a:solidFill>
                  <a:srgbClr val="2B2C30"/>
                </a:solidFill>
                <a:latin typeface="Playfair Display Bold"/>
                <a:ea typeface="Playfair Display Bold"/>
                <a:cs typeface="Playfair Display Bold"/>
                <a:sym typeface="Playfair Display Bold"/>
              </a:rPr>
              <a:t>prevent any potential misconduct</a:t>
            </a:r>
            <a:r>
              <a:rPr lang="en-US" sz="6050" spc="30">
                <a:solidFill>
                  <a:srgbClr val="2B2C30"/>
                </a:solidFill>
                <a:latin typeface="Playfair Display"/>
                <a:ea typeface="Playfair Display"/>
                <a:cs typeface="Playfair Display"/>
                <a:sym typeface="Playfair Display"/>
              </a:rPr>
              <a:t>, both in the scientific methodology and in the presentation of results to the public.</a:t>
            </a:r>
          </a:p>
        </p:txBody>
      </p:sp>
      <p:sp>
        <p:nvSpPr>
          <p:cNvPr id="6" name="TextBox 6"/>
          <p:cNvSpPr txBox="1"/>
          <p:nvPr/>
        </p:nvSpPr>
        <p:spPr>
          <a:xfrm>
            <a:off x="646667" y="9305925"/>
            <a:ext cx="14751993" cy="323215"/>
          </a:xfrm>
          <a:prstGeom prst="rect">
            <a:avLst/>
          </a:prstGeom>
        </p:spPr>
        <p:txBody>
          <a:bodyPr lIns="0" tIns="0" rIns="0" bIns="0" rtlCol="0" anchor="t">
            <a:spAutoFit/>
          </a:bodyPr>
          <a:lstStyle/>
          <a:p>
            <a:pPr algn="ctr">
              <a:lnSpc>
                <a:spcPts val="2659"/>
              </a:lnSpc>
              <a:spcBef>
                <a:spcPct val="0"/>
              </a:spcBef>
            </a:pPr>
            <a:r>
              <a:rPr lang="en-US" sz="1899" dirty="0">
                <a:solidFill>
                  <a:srgbClr val="2B2C30"/>
                </a:solidFill>
                <a:latin typeface="Public Sans"/>
                <a:ea typeface="Public Sans"/>
                <a:cs typeface="Public Sans"/>
                <a:sym typeface="Public Sans"/>
              </a:rPr>
              <a:t>M. I. T. D. Correia, “Ethics in research,” </a:t>
            </a:r>
            <a:r>
              <a:rPr lang="en-US" sz="1899" i="1" dirty="0">
                <a:solidFill>
                  <a:srgbClr val="2B2C30"/>
                </a:solidFill>
                <a:latin typeface="Public Sans Italics"/>
                <a:ea typeface="Public Sans Italics"/>
                <a:cs typeface="Public Sans Italics"/>
                <a:sym typeface="Public Sans Italics"/>
              </a:rPr>
              <a:t>Clinical Nutrition Open Science</a:t>
            </a:r>
            <a:r>
              <a:rPr lang="en-US" sz="1899" dirty="0">
                <a:solidFill>
                  <a:srgbClr val="2B2C30"/>
                </a:solidFill>
                <a:latin typeface="Public Sans"/>
                <a:ea typeface="Public Sans"/>
                <a:cs typeface="Public Sans"/>
                <a:sym typeface="Public Sans"/>
              </a:rPr>
              <a:t>, vol. 47, pp. 121–130, Jan. 2023, </a:t>
            </a:r>
            <a:r>
              <a:rPr lang="en-US" sz="1899" dirty="0" err="1">
                <a:solidFill>
                  <a:srgbClr val="2B2C30"/>
                </a:solidFill>
                <a:latin typeface="Public Sans"/>
                <a:ea typeface="Public Sans"/>
                <a:cs typeface="Public Sans"/>
                <a:sym typeface="Public Sans"/>
              </a:rPr>
              <a:t>doi</a:t>
            </a:r>
            <a:r>
              <a:rPr lang="en-US" sz="1899" dirty="0">
                <a:solidFill>
                  <a:srgbClr val="2B2C30"/>
                </a:solidFill>
                <a:latin typeface="Public Sans"/>
                <a:ea typeface="Public Sans"/>
                <a:cs typeface="Public Sans"/>
                <a:sym typeface="Public Sans"/>
              </a:rPr>
              <a:t>: 10.1016/j.nutos.2022.12.010.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WHY?</a:t>
            </a:r>
          </a:p>
        </p:txBody>
      </p:sp>
      <p:sp>
        <p:nvSpPr>
          <p:cNvPr id="5" name="TextBox 5"/>
          <p:cNvSpPr txBox="1"/>
          <p:nvPr/>
        </p:nvSpPr>
        <p:spPr>
          <a:xfrm>
            <a:off x="1028689" y="3228394"/>
            <a:ext cx="16230600" cy="3264227"/>
          </a:xfrm>
          <a:prstGeom prst="rect">
            <a:avLst/>
          </a:prstGeom>
        </p:spPr>
        <p:txBody>
          <a:bodyPr lIns="0" tIns="0" rIns="0" bIns="0" rtlCol="0" anchor="t">
            <a:spAutoFit/>
          </a:bodyPr>
          <a:lstStyle/>
          <a:p>
            <a:pPr marL="494517" lvl="1" indent="-247259" algn="l">
              <a:lnSpc>
                <a:spcPts val="3160"/>
              </a:lnSpc>
              <a:buFont typeface="Arial"/>
              <a:buChar char="•"/>
            </a:pPr>
            <a:r>
              <a:rPr lang="en-US" sz="2290" b="1" spc="224" dirty="0">
                <a:solidFill>
                  <a:srgbClr val="231F20"/>
                </a:solidFill>
                <a:latin typeface="DM Sans Bold"/>
                <a:ea typeface="DM Sans Bold"/>
                <a:cs typeface="DM Sans Bold"/>
                <a:sym typeface="DM Sans Bold"/>
              </a:rPr>
              <a:t>Builds trust: </a:t>
            </a:r>
            <a:r>
              <a:rPr lang="en-US" sz="2290" spc="224" dirty="0">
                <a:solidFill>
                  <a:srgbClr val="231F20"/>
                </a:solidFill>
                <a:latin typeface="DM Sans" pitchFamily="2" charset="77"/>
                <a:ea typeface="DM Sans Bold"/>
                <a:cs typeface="DM Sans Bold"/>
                <a:sym typeface="DM Sans Bold"/>
              </a:rPr>
              <a:t>Ethical research respects participants and society, increasing the credibility of your work</a:t>
            </a:r>
          </a:p>
          <a:p>
            <a:pPr marL="494517" lvl="1" indent="-247259" algn="l">
              <a:lnSpc>
                <a:spcPts val="3160"/>
              </a:lnSpc>
              <a:buFont typeface="Arial"/>
              <a:buChar char="•"/>
            </a:pPr>
            <a:r>
              <a:rPr lang="en-US" sz="2290" b="1" spc="224" dirty="0">
                <a:solidFill>
                  <a:srgbClr val="231F20"/>
                </a:solidFill>
                <a:latin typeface="DM Sans" pitchFamily="2" charset="77"/>
                <a:ea typeface="DM Sans Bold"/>
                <a:cs typeface="DM Sans Bold"/>
                <a:sym typeface="DM Sans Bold"/>
              </a:rPr>
              <a:t>Promotes research integrity: </a:t>
            </a:r>
            <a:r>
              <a:rPr lang="en-US" sz="2290" spc="224" dirty="0">
                <a:solidFill>
                  <a:srgbClr val="231F20"/>
                </a:solidFill>
                <a:latin typeface="DM Sans" pitchFamily="2" charset="77"/>
                <a:ea typeface="DM Sans Bold"/>
                <a:cs typeface="DM Sans Bold"/>
                <a:sym typeface="DM Sans Bold"/>
              </a:rPr>
              <a:t>Encourages transparency, accuracy, and responsible data handling. </a:t>
            </a:r>
            <a:endParaRPr lang="en-US" sz="2290" b="1" spc="224" dirty="0">
              <a:solidFill>
                <a:srgbClr val="231F20"/>
              </a:solidFill>
              <a:latin typeface="DM Sans" pitchFamily="2" charset="77"/>
              <a:ea typeface="DM Sans Bold"/>
              <a:cs typeface="DM Sans Bold"/>
              <a:sym typeface="DM Sans Bold"/>
            </a:endParaRPr>
          </a:p>
          <a:p>
            <a:pPr marL="494517" lvl="1" indent="-247259" algn="l">
              <a:lnSpc>
                <a:spcPts val="3160"/>
              </a:lnSpc>
              <a:buFont typeface="Arial"/>
              <a:buChar char="•"/>
            </a:pPr>
            <a:r>
              <a:rPr lang="en-US" sz="2290" b="1" spc="224" dirty="0">
                <a:solidFill>
                  <a:srgbClr val="231F20"/>
                </a:solidFill>
                <a:latin typeface="DM Sans Bold"/>
                <a:ea typeface="DM Sans Bold"/>
                <a:cs typeface="DM Sans Bold"/>
                <a:sym typeface="DM Sans Bold"/>
              </a:rPr>
              <a:t>Accountability: </a:t>
            </a:r>
            <a:r>
              <a:rPr lang="en-US" sz="2290" spc="224" dirty="0">
                <a:solidFill>
                  <a:srgbClr val="231F20"/>
                </a:solidFill>
                <a:latin typeface="DM Sans"/>
                <a:ea typeface="DM Sans"/>
                <a:cs typeface="DM Sans"/>
                <a:sym typeface="DM Sans"/>
              </a:rPr>
              <a:t>You take responsibility for how data is collected, used and shared. </a:t>
            </a:r>
          </a:p>
          <a:p>
            <a:pPr marL="494517" lvl="1" indent="-247259" algn="l">
              <a:lnSpc>
                <a:spcPts val="3160"/>
              </a:lnSpc>
              <a:buFont typeface="Arial"/>
              <a:buChar char="•"/>
            </a:pPr>
            <a:r>
              <a:rPr lang="en-US" sz="2290" b="1" spc="224" dirty="0">
                <a:solidFill>
                  <a:srgbClr val="231F20"/>
                </a:solidFill>
                <a:latin typeface="DM Sans"/>
                <a:ea typeface="DM Sans"/>
                <a:cs typeface="DM Sans"/>
                <a:sym typeface="DM Sans"/>
              </a:rPr>
              <a:t>Meets institutional standards</a:t>
            </a:r>
            <a:r>
              <a:rPr lang="en-US" sz="2290" spc="224" dirty="0">
                <a:solidFill>
                  <a:srgbClr val="231F20"/>
                </a:solidFill>
                <a:latin typeface="DM Sans"/>
                <a:ea typeface="DM Sans"/>
                <a:cs typeface="DM Sans"/>
                <a:sym typeface="DM Sans"/>
              </a:rPr>
              <a:t>: Required by universities, funders, and journals for approval and publication.</a:t>
            </a:r>
          </a:p>
          <a:p>
            <a:pPr marL="494517" lvl="1" indent="-247259" algn="l">
              <a:lnSpc>
                <a:spcPts val="3160"/>
              </a:lnSpc>
              <a:buFont typeface="Arial"/>
              <a:buChar char="•"/>
            </a:pPr>
            <a:endParaRPr lang="en-US" sz="2290" spc="224" dirty="0">
              <a:solidFill>
                <a:srgbClr val="231F20"/>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1028695" y="2085786"/>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1028695" y="1196269"/>
            <a:ext cx="16555625" cy="589546"/>
          </a:xfrm>
          <a:prstGeom prst="rect">
            <a:avLst/>
          </a:prstGeom>
        </p:spPr>
        <p:txBody>
          <a:bodyPr lIns="0" tIns="0" rIns="0" bIns="0" rtlCol="0" anchor="t">
            <a:spAutoFit/>
          </a:bodyPr>
          <a:lstStyle/>
          <a:p>
            <a:pPr algn="l">
              <a:lnSpc>
                <a:spcPts val="4780"/>
              </a:lnSpc>
              <a:spcBef>
                <a:spcPct val="0"/>
              </a:spcBef>
            </a:pPr>
            <a:r>
              <a:rPr lang="en-US" sz="3414" b="1" spc="775">
                <a:solidFill>
                  <a:srgbClr val="2B2C30"/>
                </a:solidFill>
                <a:latin typeface="Public Sans Bold"/>
                <a:ea typeface="Public Sans Bold"/>
                <a:cs typeface="Public Sans Bold"/>
                <a:sym typeface="Public Sans Bold"/>
              </a:rPr>
              <a:t>WHY?</a:t>
            </a:r>
          </a:p>
        </p:txBody>
      </p:sp>
      <p:sp>
        <p:nvSpPr>
          <p:cNvPr id="5" name="TextBox 5"/>
          <p:cNvSpPr txBox="1"/>
          <p:nvPr/>
        </p:nvSpPr>
        <p:spPr>
          <a:xfrm>
            <a:off x="1028689" y="3228394"/>
            <a:ext cx="16230600" cy="3264227"/>
          </a:xfrm>
          <a:prstGeom prst="rect">
            <a:avLst/>
          </a:prstGeom>
        </p:spPr>
        <p:txBody>
          <a:bodyPr lIns="0" tIns="0" rIns="0" bIns="0" rtlCol="0" anchor="t">
            <a:spAutoFit/>
          </a:bodyPr>
          <a:lstStyle/>
          <a:p>
            <a:pPr marL="494517" lvl="1" indent="-247259">
              <a:lnSpc>
                <a:spcPts val="3160"/>
              </a:lnSpc>
              <a:buFont typeface="Arial"/>
              <a:buChar char="•"/>
            </a:pPr>
            <a:r>
              <a:rPr lang="en-US" sz="2290" b="1" spc="224" dirty="0">
                <a:solidFill>
                  <a:srgbClr val="231F20"/>
                </a:solidFill>
                <a:latin typeface="DM Sans Bold"/>
                <a:ea typeface="DM Sans Bold"/>
                <a:cs typeface="DM Sans Bold"/>
                <a:sym typeface="DM Sans Bold"/>
              </a:rPr>
              <a:t>Builds trust: </a:t>
            </a:r>
            <a:r>
              <a:rPr lang="en-US" sz="2290" spc="224" dirty="0">
                <a:solidFill>
                  <a:srgbClr val="231F20"/>
                </a:solidFill>
                <a:latin typeface="DM Sans" pitchFamily="2" charset="77"/>
                <a:ea typeface="DM Sans Bold"/>
                <a:cs typeface="DM Sans Bold"/>
                <a:sym typeface="DM Sans Bold"/>
              </a:rPr>
              <a:t>Ethical research respects participants and society, increasing the credibility of your work</a:t>
            </a:r>
          </a:p>
          <a:p>
            <a:pPr marL="494517" lvl="1" indent="-247259">
              <a:lnSpc>
                <a:spcPts val="3160"/>
              </a:lnSpc>
              <a:buFont typeface="Arial"/>
              <a:buChar char="•"/>
            </a:pPr>
            <a:r>
              <a:rPr lang="en-US" sz="2290" b="1" spc="224" dirty="0">
                <a:solidFill>
                  <a:srgbClr val="231F20"/>
                </a:solidFill>
                <a:latin typeface="DM Sans" pitchFamily="2" charset="77"/>
                <a:ea typeface="DM Sans Bold"/>
                <a:cs typeface="DM Sans Bold"/>
                <a:sym typeface="DM Sans Bold"/>
              </a:rPr>
              <a:t>Promotes research integrity: </a:t>
            </a:r>
            <a:r>
              <a:rPr lang="en-US" sz="2290" spc="224" dirty="0">
                <a:solidFill>
                  <a:srgbClr val="231F20"/>
                </a:solidFill>
                <a:latin typeface="DM Sans" pitchFamily="2" charset="77"/>
                <a:ea typeface="DM Sans Bold"/>
                <a:cs typeface="DM Sans Bold"/>
                <a:sym typeface="DM Sans Bold"/>
              </a:rPr>
              <a:t>Encourages transparency, accuracy, and responsible data handling. </a:t>
            </a:r>
            <a:endParaRPr lang="en-US" sz="2290" b="1" spc="224" dirty="0">
              <a:solidFill>
                <a:srgbClr val="231F20"/>
              </a:solidFill>
              <a:latin typeface="DM Sans" pitchFamily="2" charset="77"/>
              <a:ea typeface="DM Sans Bold"/>
              <a:cs typeface="DM Sans Bold"/>
              <a:sym typeface="DM Sans Bold"/>
            </a:endParaRPr>
          </a:p>
          <a:p>
            <a:pPr marL="494517" lvl="1" indent="-247259">
              <a:lnSpc>
                <a:spcPts val="3160"/>
              </a:lnSpc>
              <a:buFont typeface="Arial"/>
              <a:buChar char="•"/>
            </a:pPr>
            <a:r>
              <a:rPr lang="en-US" sz="2290" b="1" spc="224" dirty="0">
                <a:solidFill>
                  <a:srgbClr val="231F20"/>
                </a:solidFill>
                <a:latin typeface="DM Sans Bold"/>
                <a:ea typeface="DM Sans Bold"/>
                <a:cs typeface="DM Sans Bold"/>
                <a:sym typeface="DM Sans Bold"/>
              </a:rPr>
              <a:t>Accountability: </a:t>
            </a:r>
            <a:r>
              <a:rPr lang="en-US" sz="2290" spc="224" dirty="0">
                <a:solidFill>
                  <a:srgbClr val="231F20"/>
                </a:solidFill>
                <a:latin typeface="DM Sans"/>
                <a:ea typeface="DM Sans"/>
                <a:cs typeface="DM Sans"/>
                <a:sym typeface="DM Sans"/>
              </a:rPr>
              <a:t>You take responsibility for how data is collected, used and shared. </a:t>
            </a:r>
          </a:p>
          <a:p>
            <a:pPr marL="494517" lvl="1" indent="-247259">
              <a:lnSpc>
                <a:spcPts val="3160"/>
              </a:lnSpc>
              <a:buFont typeface="Arial"/>
              <a:buChar char="•"/>
            </a:pPr>
            <a:r>
              <a:rPr lang="en-US" sz="2290" b="1" spc="224" dirty="0">
                <a:solidFill>
                  <a:srgbClr val="231F20"/>
                </a:solidFill>
                <a:latin typeface="DM Sans"/>
                <a:ea typeface="DM Sans"/>
                <a:cs typeface="DM Sans"/>
                <a:sym typeface="DM Sans"/>
              </a:rPr>
              <a:t>Meets institutional standards</a:t>
            </a:r>
            <a:r>
              <a:rPr lang="en-US" sz="2290" spc="224" dirty="0">
                <a:solidFill>
                  <a:srgbClr val="231F20"/>
                </a:solidFill>
                <a:latin typeface="DM Sans"/>
                <a:ea typeface="DM Sans"/>
                <a:cs typeface="DM Sans"/>
                <a:sym typeface="DM Sans"/>
              </a:rPr>
              <a:t>: Required by universities, funders, and journals for approval and publication.</a:t>
            </a:r>
          </a:p>
          <a:p>
            <a:pPr marL="494517" lvl="1" indent="-247259">
              <a:lnSpc>
                <a:spcPts val="3160"/>
              </a:lnSpc>
              <a:buFont typeface="Arial"/>
              <a:buChar char="•"/>
            </a:pPr>
            <a:endParaRPr lang="en-US" sz="2290" spc="224" dirty="0">
              <a:solidFill>
                <a:srgbClr val="231F20"/>
              </a:solidFill>
              <a:latin typeface="DM Sans"/>
              <a:ea typeface="DM Sans"/>
              <a:cs typeface="DM Sans"/>
              <a:sym typeface="DM Sans"/>
            </a:endParaRPr>
          </a:p>
        </p:txBody>
      </p:sp>
      <p:sp>
        <p:nvSpPr>
          <p:cNvPr id="6" name="TextBox 6"/>
          <p:cNvSpPr txBox="1"/>
          <p:nvPr/>
        </p:nvSpPr>
        <p:spPr>
          <a:xfrm>
            <a:off x="1013449" y="6918639"/>
            <a:ext cx="16555625" cy="1622752"/>
          </a:xfrm>
          <a:prstGeom prst="rect">
            <a:avLst/>
          </a:prstGeom>
        </p:spPr>
        <p:txBody>
          <a:bodyPr wrap="square" lIns="0" tIns="0" rIns="0" bIns="0" rtlCol="0" anchor="t">
            <a:spAutoFit/>
          </a:bodyPr>
          <a:lstStyle/>
          <a:p>
            <a:pPr algn="l">
              <a:lnSpc>
                <a:spcPts val="3160"/>
              </a:lnSpc>
            </a:pPr>
            <a:r>
              <a:rPr lang="en-US" sz="2290" b="1" spc="224" dirty="0">
                <a:solidFill>
                  <a:srgbClr val="231F20"/>
                </a:solidFill>
                <a:latin typeface="DM Sans Bold"/>
                <a:ea typeface="DM Sans Bold"/>
                <a:cs typeface="DM Sans Bold"/>
                <a:sym typeface="DM Sans Bold"/>
              </a:rPr>
              <a:t>Protects participants</a:t>
            </a:r>
            <a:r>
              <a:rPr lang="en-US" sz="2290" spc="224" dirty="0">
                <a:solidFill>
                  <a:srgbClr val="231F20"/>
                </a:solidFill>
                <a:latin typeface="DM Sans"/>
                <a:ea typeface="DM Sans"/>
                <a:cs typeface="DM Sans"/>
                <a:sym typeface="DM Sans"/>
              </a:rPr>
              <a:t>:</a:t>
            </a:r>
          </a:p>
          <a:p>
            <a:pPr marL="989035" lvl="2" indent="-329678" algn="l">
              <a:lnSpc>
                <a:spcPts val="3160"/>
              </a:lnSpc>
              <a:buFont typeface="Arial"/>
              <a:buChar char="⚬"/>
            </a:pPr>
            <a:r>
              <a:rPr lang="en-US" sz="2290" spc="224" dirty="0">
                <a:solidFill>
                  <a:srgbClr val="231F20"/>
                </a:solidFill>
                <a:latin typeface="DM Sans"/>
                <a:ea typeface="DM Sans"/>
                <a:cs typeface="DM Sans"/>
                <a:sym typeface="DM Sans"/>
              </a:rPr>
              <a:t>Participants have </a:t>
            </a:r>
            <a:r>
              <a:rPr lang="en-US" sz="2290" b="1" spc="224" dirty="0">
                <a:solidFill>
                  <a:srgbClr val="231F20"/>
                </a:solidFill>
                <a:latin typeface="DM Sans Bold"/>
                <a:ea typeface="DM Sans Bold"/>
                <a:cs typeface="DM Sans Bold"/>
                <a:sym typeface="DM Sans Bold"/>
              </a:rPr>
              <a:t>the right to refuse participation</a:t>
            </a:r>
            <a:r>
              <a:rPr lang="en-US" sz="2290" b="1" spc="224" dirty="0">
                <a:solidFill>
                  <a:srgbClr val="231F20"/>
                </a:solidFill>
                <a:latin typeface="DM Sans"/>
                <a:ea typeface="DM Sans Bold"/>
                <a:cs typeface="DM Sans Bold"/>
                <a:sym typeface="DM Sans"/>
              </a:rPr>
              <a:t>, </a:t>
            </a:r>
            <a:r>
              <a:rPr lang="en-US" sz="2290" spc="224" dirty="0">
                <a:solidFill>
                  <a:srgbClr val="231F20"/>
                </a:solidFill>
                <a:latin typeface="DM Sans"/>
                <a:ea typeface="DM Sans"/>
                <a:cs typeface="DM Sans"/>
                <a:sym typeface="DM Sans"/>
              </a:rPr>
              <a:t>ensuring respect for dignity and well-being</a:t>
            </a:r>
          </a:p>
          <a:p>
            <a:pPr marL="989035" lvl="2" indent="-329678" algn="l">
              <a:lnSpc>
                <a:spcPts val="3160"/>
              </a:lnSpc>
              <a:buFont typeface="Arial"/>
              <a:buChar char="⚬"/>
            </a:pPr>
            <a:r>
              <a:rPr lang="en-US" sz="2290" spc="224" dirty="0">
                <a:solidFill>
                  <a:srgbClr val="231F20"/>
                </a:solidFill>
                <a:latin typeface="DM Sans"/>
                <a:ea typeface="DM Sans"/>
                <a:cs typeface="DM Sans"/>
                <a:sym typeface="DM Sans"/>
              </a:rPr>
              <a:t>Participants </a:t>
            </a:r>
            <a:r>
              <a:rPr lang="en-US" sz="2290" b="1" spc="224" dirty="0">
                <a:solidFill>
                  <a:srgbClr val="231F20"/>
                </a:solidFill>
                <a:latin typeface="DM Sans Bold"/>
                <a:ea typeface="DM Sans Bold"/>
                <a:cs typeface="DM Sans Bold"/>
                <a:sym typeface="DM Sans Bold"/>
              </a:rPr>
              <a:t>control their personal data</a:t>
            </a:r>
            <a:r>
              <a:rPr lang="en-US" sz="2290" spc="224" dirty="0">
                <a:solidFill>
                  <a:srgbClr val="231F20"/>
                </a:solidFill>
                <a:latin typeface="DM Sans"/>
                <a:ea typeface="DM Sans"/>
                <a:cs typeface="DM Sans"/>
                <a:sym typeface="DM Sans"/>
              </a:rPr>
              <a:t>, including the right to refuse its collection, processing, or sharing, and can withdraw at any time.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AutoShape 2"/>
          <p:cNvSpPr/>
          <p:nvPr/>
        </p:nvSpPr>
        <p:spPr>
          <a:xfrm flipV="1">
            <a:off x="677147" y="4291118"/>
            <a:ext cx="16582158" cy="90381"/>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
        <p:nvSpPr>
          <p:cNvPr id="4" name="TextBox 4"/>
          <p:cNvSpPr txBox="1"/>
          <p:nvPr/>
        </p:nvSpPr>
        <p:spPr>
          <a:xfrm>
            <a:off x="677147" y="3644353"/>
            <a:ext cx="17259289" cy="509948"/>
          </a:xfrm>
          <a:prstGeom prst="rect">
            <a:avLst/>
          </a:prstGeom>
        </p:spPr>
        <p:txBody>
          <a:bodyPr wrap="square" lIns="0" tIns="0" rIns="0" bIns="0" rtlCol="0" anchor="t">
            <a:spAutoFit/>
          </a:bodyPr>
          <a:lstStyle/>
          <a:p>
            <a:pPr algn="l">
              <a:lnSpc>
                <a:spcPts val="4360"/>
              </a:lnSpc>
              <a:spcBef>
                <a:spcPct val="0"/>
              </a:spcBef>
            </a:pPr>
            <a:r>
              <a:rPr lang="en-US" sz="3114" b="1" spc="706" dirty="0">
                <a:solidFill>
                  <a:srgbClr val="2B2C30"/>
                </a:solidFill>
                <a:latin typeface="Public Sans Bold"/>
                <a:ea typeface="Public Sans Bold"/>
                <a:cs typeface="Public Sans Bold"/>
                <a:sym typeface="Public Sans Bold"/>
              </a:rPr>
              <a:t>NETHERLANDS CODE OF CONDUCT FOR RESEARCH INTEGRITY</a:t>
            </a:r>
          </a:p>
        </p:txBody>
      </p:sp>
      <p:sp>
        <p:nvSpPr>
          <p:cNvPr id="5" name="TextBox 5"/>
          <p:cNvSpPr txBox="1"/>
          <p:nvPr/>
        </p:nvSpPr>
        <p:spPr>
          <a:xfrm>
            <a:off x="677143" y="4721420"/>
            <a:ext cx="16582158" cy="1212383"/>
          </a:xfrm>
          <a:prstGeom prst="rect">
            <a:avLst/>
          </a:prstGeom>
        </p:spPr>
        <p:txBody>
          <a:bodyPr wrap="square" lIns="0" tIns="0" rIns="0" bIns="0" rtlCol="0" anchor="t">
            <a:spAutoFit/>
          </a:bodyPr>
          <a:lstStyle/>
          <a:p>
            <a:pPr algn="l">
              <a:lnSpc>
                <a:spcPts val="3160"/>
              </a:lnSpc>
            </a:pPr>
            <a:r>
              <a:rPr lang="en-US" sz="2290" spc="224" dirty="0">
                <a:solidFill>
                  <a:srgbClr val="231F20"/>
                </a:solidFill>
                <a:latin typeface="DM Sans"/>
                <a:ea typeface="DM Sans"/>
                <a:cs typeface="DM Sans"/>
                <a:sym typeface="DM Sans"/>
              </a:rPr>
              <a:t>outlines several </a:t>
            </a:r>
            <a:r>
              <a:rPr lang="en-US" sz="2290" b="1" spc="224" dirty="0">
                <a:solidFill>
                  <a:srgbClr val="231F20"/>
                </a:solidFill>
                <a:latin typeface="DM Sans Bold"/>
                <a:ea typeface="DM Sans Bold"/>
                <a:cs typeface="DM Sans Bold"/>
                <a:sym typeface="DM Sans Bold"/>
              </a:rPr>
              <a:t>principles for conducting ethical research</a:t>
            </a:r>
            <a:r>
              <a:rPr lang="en-US" sz="2290" spc="224" dirty="0">
                <a:solidFill>
                  <a:srgbClr val="231F20"/>
                </a:solidFill>
                <a:latin typeface="DM Sans"/>
                <a:ea typeface="DM Sans"/>
                <a:cs typeface="DM Sans"/>
                <a:sym typeface="DM Sans"/>
              </a:rPr>
              <a:t>. Saxion University of Applied Sciences must also adhere to this code. This means that students conducting research as part of their studies are also bound by these principles.</a:t>
            </a:r>
          </a:p>
        </p:txBody>
      </p:sp>
      <p:sp>
        <p:nvSpPr>
          <p:cNvPr id="8" name="TextBox 6">
            <a:extLst>
              <a:ext uri="{FF2B5EF4-FFF2-40B4-BE49-F238E27FC236}">
                <a16:creationId xmlns:a16="http://schemas.microsoft.com/office/drawing/2014/main" id="{3E3EE34E-AF6B-6D50-AE4A-21E562B8CECF}"/>
              </a:ext>
            </a:extLst>
          </p:cNvPr>
          <p:cNvSpPr txBox="1"/>
          <p:nvPr/>
        </p:nvSpPr>
        <p:spPr>
          <a:xfrm>
            <a:off x="646667" y="9305925"/>
            <a:ext cx="14751993" cy="323215"/>
          </a:xfrm>
          <a:prstGeom prst="rect">
            <a:avLst/>
          </a:prstGeom>
        </p:spPr>
        <p:txBody>
          <a:bodyPr lIns="0" tIns="0" rIns="0" bIns="0" rtlCol="0" anchor="t">
            <a:spAutoFit/>
          </a:bodyPr>
          <a:lstStyle/>
          <a:p>
            <a:pPr>
              <a:lnSpc>
                <a:spcPts val="2659"/>
              </a:lnSpc>
              <a:spcBef>
                <a:spcPct val="0"/>
              </a:spcBef>
            </a:pPr>
            <a:r>
              <a:rPr lang="en-US" sz="1899" dirty="0">
                <a:solidFill>
                  <a:srgbClr val="2B2C30"/>
                </a:solidFill>
                <a:latin typeface="Public Sans"/>
                <a:ea typeface="Public Sans"/>
                <a:cs typeface="Public Sans"/>
                <a:sym typeface="Public Sans"/>
              </a:rPr>
              <a:t>Link: https://</a:t>
            </a:r>
            <a:r>
              <a:rPr lang="en-US" sz="1899" dirty="0" err="1">
                <a:solidFill>
                  <a:srgbClr val="2B2C30"/>
                </a:solidFill>
                <a:latin typeface="Public Sans"/>
                <a:ea typeface="Public Sans"/>
                <a:cs typeface="Public Sans"/>
                <a:sym typeface="Public Sans"/>
              </a:rPr>
              <a:t>www.nwo.nl</a:t>
            </a:r>
            <a:r>
              <a:rPr lang="en-US" sz="1899" dirty="0">
                <a:solidFill>
                  <a:srgbClr val="2B2C30"/>
                </a:solidFill>
                <a:latin typeface="Public Sans"/>
                <a:ea typeface="Public Sans"/>
                <a:cs typeface="Public Sans"/>
                <a:sym typeface="Public Sans"/>
              </a:rPr>
              <a:t>/</a:t>
            </a:r>
            <a:r>
              <a:rPr lang="en-US" sz="1899" dirty="0" err="1">
                <a:solidFill>
                  <a:srgbClr val="2B2C30"/>
                </a:solidFill>
                <a:latin typeface="Public Sans"/>
                <a:ea typeface="Public Sans"/>
                <a:cs typeface="Public Sans"/>
                <a:sym typeface="Public Sans"/>
              </a:rPr>
              <a:t>en</a:t>
            </a:r>
            <a:r>
              <a:rPr lang="en-US" sz="1899" dirty="0">
                <a:solidFill>
                  <a:srgbClr val="2B2C30"/>
                </a:solidFill>
                <a:latin typeface="Public Sans"/>
                <a:ea typeface="Public Sans"/>
                <a:cs typeface="Public Sans"/>
                <a:sym typeface="Public Sans"/>
              </a:rPr>
              <a:t>/</a:t>
            </a:r>
            <a:r>
              <a:rPr lang="en-US" sz="1899" dirty="0" err="1">
                <a:solidFill>
                  <a:srgbClr val="2B2C30"/>
                </a:solidFill>
                <a:latin typeface="Public Sans"/>
                <a:ea typeface="Public Sans"/>
                <a:cs typeface="Public Sans"/>
                <a:sym typeface="Public Sans"/>
              </a:rPr>
              <a:t>netherlands</a:t>
            </a:r>
            <a:r>
              <a:rPr lang="en-US" sz="1899" dirty="0">
                <a:solidFill>
                  <a:srgbClr val="2B2C30"/>
                </a:solidFill>
                <a:latin typeface="Public Sans"/>
                <a:ea typeface="Public Sans"/>
                <a:cs typeface="Public Sans"/>
                <a:sym typeface="Public Sans"/>
              </a:rPr>
              <a:t>-code-conduct-research-integrity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9C82">
                <a:alpha val="50000"/>
              </a:srgbClr>
            </a:gs>
            <a:gs pos="50000">
              <a:srgbClr val="FFFFFF">
                <a:alpha val="100000"/>
              </a:srgbClr>
            </a:gs>
            <a:gs pos="100000">
              <a:srgbClr val="FFF7CF">
                <a:alpha val="8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3742660" y="4281885"/>
            <a:ext cx="15953207" cy="970910"/>
          </a:xfrm>
          <a:prstGeom prst="rect">
            <a:avLst/>
          </a:prstGeom>
        </p:spPr>
        <p:txBody>
          <a:bodyPr lIns="0" tIns="0" rIns="0" bIns="0" rtlCol="0" anchor="t">
            <a:spAutoFit/>
          </a:bodyPr>
          <a:lstStyle/>
          <a:p>
            <a:pPr algn="l">
              <a:lnSpc>
                <a:spcPts val="7865"/>
              </a:lnSpc>
            </a:pPr>
            <a:r>
              <a:rPr lang="en-US" sz="6050" spc="30">
                <a:solidFill>
                  <a:srgbClr val="2B2C30"/>
                </a:solidFill>
                <a:latin typeface="Playfair Display"/>
                <a:ea typeface="Playfair Display"/>
                <a:cs typeface="Playfair Display"/>
                <a:sym typeface="Playfair Display"/>
              </a:rPr>
              <a:t>What are these 5 principles? </a:t>
            </a:r>
          </a:p>
        </p:txBody>
      </p:sp>
      <p:sp>
        <p:nvSpPr>
          <p:cNvPr id="3" name="Freeform 3"/>
          <p:cNvSpPr/>
          <p:nvPr/>
        </p:nvSpPr>
        <p:spPr>
          <a:xfrm>
            <a:off x="15815835" y="8992078"/>
            <a:ext cx="1934559" cy="703894"/>
          </a:xfrm>
          <a:custGeom>
            <a:avLst/>
            <a:gdLst/>
            <a:ahLst/>
            <a:cxnLst/>
            <a:rect l="l" t="t" r="r" b="b"/>
            <a:pathLst>
              <a:path w="1934559" h="703894">
                <a:moveTo>
                  <a:pt x="0" y="0"/>
                </a:moveTo>
                <a:lnTo>
                  <a:pt x="1934559" y="0"/>
                </a:lnTo>
                <a:lnTo>
                  <a:pt x="1934559" y="703894"/>
                </a:lnTo>
                <a:lnTo>
                  <a:pt x="0" y="703894"/>
                </a:lnTo>
                <a:lnTo>
                  <a:pt x="0" y="0"/>
                </a:lnTo>
                <a:close/>
              </a:path>
            </a:pathLst>
          </a:custGeom>
          <a:blipFill>
            <a:blip r:embed="rId2"/>
            <a:stretch>
              <a:fillRect/>
            </a:stretch>
          </a:blipFill>
          <a:ln cap="sq">
            <a:noFill/>
            <a:prstDash val="solid"/>
            <a:miter/>
          </a:ln>
        </p:spPr>
        <p:txBody>
          <a:bodyPr/>
          <a:lstStyle/>
          <a:p>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4089</Words>
  <Application>Microsoft Macintosh PowerPoint</Application>
  <PresentationFormat>Aangepast</PresentationFormat>
  <Paragraphs>413</Paragraphs>
  <Slides>43</Slides>
  <Notes>0</Notes>
  <HiddenSlides>0</HiddenSlides>
  <MMClips>2</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43</vt:i4>
      </vt:variant>
    </vt:vector>
  </HeadingPairs>
  <TitlesOfParts>
    <vt:vector size="54" baseType="lpstr">
      <vt:lpstr>Public Sans Italics</vt:lpstr>
      <vt:lpstr>DM Sans Bold</vt:lpstr>
      <vt:lpstr>DM Sans</vt:lpstr>
      <vt:lpstr>Calibri</vt:lpstr>
      <vt:lpstr>Public Sans Bold</vt:lpstr>
      <vt:lpstr>Public Sans</vt:lpstr>
      <vt:lpstr>Playfair Display Bold</vt:lpstr>
      <vt:lpstr>DM Sans Italics</vt:lpstr>
      <vt:lpstr>Playfair Display</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research v3</dc:title>
  <cp:lastModifiedBy>Melissa van Schaik</cp:lastModifiedBy>
  <cp:revision>8</cp:revision>
  <dcterms:created xsi:type="dcterms:W3CDTF">2006-08-16T00:00:00Z</dcterms:created>
  <dcterms:modified xsi:type="dcterms:W3CDTF">2025-10-08T16:15:08Z</dcterms:modified>
  <dc:identifier>DAGbgvxG4pc</dc:identifier>
</cp:coreProperties>
</file>